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9" r:id="rId4"/>
    <p:sldId id="260" r:id="rId5"/>
    <p:sldId id="258" r:id="rId6"/>
    <p:sldId id="261" r:id="rId7"/>
    <p:sldId id="264" r:id="rId8"/>
    <p:sldId id="265" r:id="rId9"/>
    <p:sldId id="266" r:id="rId10"/>
    <p:sldId id="273" r:id="rId11"/>
    <p:sldId id="269" r:id="rId12"/>
    <p:sldId id="270" r:id="rId13"/>
    <p:sldId id="274" r:id="rId14"/>
    <p:sldId id="275" r:id="rId15"/>
    <p:sldId id="276" r:id="rId16"/>
    <p:sldId id="282" r:id="rId17"/>
    <p:sldId id="283" r:id="rId18"/>
    <p:sldId id="284" r:id="rId19"/>
    <p:sldId id="287" r:id="rId20"/>
    <p:sldId id="288" r:id="rId21"/>
    <p:sldId id="289" r:id="rId22"/>
    <p:sldId id="290" r:id="rId23"/>
    <p:sldId id="291" r:id="rId24"/>
    <p:sldId id="296" r:id="rId25"/>
    <p:sldId id="294" r:id="rId26"/>
    <p:sldId id="292" r:id="rId27"/>
    <p:sldId id="293" r:id="rId28"/>
    <p:sldId id="295" r:id="rId29"/>
    <p:sldId id="281" r:id="rId30"/>
    <p:sldId id="285" r:id="rId31"/>
    <p:sldId id="286" r:id="rId32"/>
    <p:sldId id="277" r:id="rId33"/>
    <p:sldId id="278" r:id="rId34"/>
    <p:sldId id="279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0DF9-8028-4A1A-B355-2BB604E89F24}" type="datetimeFigureOut">
              <a:rPr lang="en-US" smtClean="0"/>
              <a:pPr/>
              <a:t>10/10/2008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A6161-1A33-4668-A73C-05EC38699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A6161-1A33-4668-A73C-05EC386993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A6161-1A33-4668-A73C-05EC3869934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A6161-1A33-4668-A73C-05EC3869934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356350"/>
            <a:ext cx="2133600" cy="365125"/>
          </a:xfrm>
        </p:spPr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Palestini: ATLAS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4043-FA4D-4A0C-9BAE-B75D3CFF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Palestini: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9B5BC-8EEE-4B01-B409-1E9A26B67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p.org/EJ/toc/1748-0221/3/0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ATLAS commissioning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IPRD08 - 11th Topical Seminar on Innovative Particle and Radiation Detectors </a:t>
            </a:r>
          </a:p>
          <a:p>
            <a:r>
              <a:rPr lang="en-US" sz="3400" b="1" dirty="0" smtClean="0">
                <a:solidFill>
                  <a:schemeClr val="tx1"/>
                </a:solidFill>
              </a:rPr>
              <a:t>1 - 4 October 2008   Siena, Italy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endParaRPr lang="en-US" sz="3400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/>
                </a:solidFill>
              </a:rPr>
              <a:t>Sandro Palestini, CERN</a:t>
            </a:r>
          </a:p>
          <a:p>
            <a:r>
              <a:rPr lang="en-US" sz="3800" dirty="0" smtClean="0">
                <a:solidFill>
                  <a:schemeClr val="tx1"/>
                </a:solidFill>
              </a:rPr>
              <a:t>for the ATLAS Collaboration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97080"/>
            <a:ext cx="472440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CA" dirty="0" smtClean="0"/>
              <a:t>Design: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“Barrel” calorimeters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 smtClean="0"/>
              <a:t>Electromagnetic</a:t>
            </a:r>
            <a:r>
              <a:rPr lang="en-CA" dirty="0"/>
              <a:t>: |</a:t>
            </a:r>
            <a:r>
              <a:rPr lang="en-CA" dirty="0">
                <a:sym typeface="Symbol" pitchFamily="18" charset="2"/>
              </a:rPr>
              <a:t>|</a:t>
            </a:r>
            <a:r>
              <a:rPr lang="en-US" dirty="0">
                <a:sym typeface="Symbol" pitchFamily="18" charset="2"/>
              </a:rPr>
              <a:t>&lt;3.2</a:t>
            </a:r>
            <a:endParaRPr lang="en-CA" dirty="0"/>
          </a:p>
          <a:p>
            <a:pPr lvl="1">
              <a:lnSpc>
                <a:spcPct val="90000"/>
              </a:lnSpc>
            </a:pPr>
            <a:r>
              <a:rPr lang="en-CA" sz="1600" dirty="0"/>
              <a:t>Lead-liquid argon, 3 sampling depths in </a:t>
            </a:r>
            <a:r>
              <a:rPr lang="en-CA" sz="1600" dirty="0" smtClean="0"/>
              <a:t>precision </a:t>
            </a:r>
            <a:r>
              <a:rPr lang="en-CA" sz="1600" dirty="0"/>
              <a:t>region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en-CA" sz="1600" dirty="0"/>
              <a:t>|</a:t>
            </a:r>
            <a:r>
              <a:rPr lang="en-CA" sz="1600" dirty="0">
                <a:sym typeface="Symbol" pitchFamily="18" charset="2"/>
              </a:rPr>
              <a:t>|</a:t>
            </a:r>
            <a:r>
              <a:rPr lang="en-US" sz="1600" dirty="0">
                <a:sym typeface="Symbol" pitchFamily="18" charset="2"/>
              </a:rPr>
              <a:t>&lt;</a:t>
            </a:r>
            <a:r>
              <a:rPr lang="en-US" sz="1600" dirty="0" smtClean="0">
                <a:sym typeface="Symbol" pitchFamily="18" charset="2"/>
              </a:rPr>
              <a:t>2.5; </a:t>
            </a:r>
            <a:r>
              <a:rPr lang="en-US" sz="1600" dirty="0" err="1" smtClean="0">
                <a:sym typeface="Symbol" pitchFamily="18" charset="2"/>
              </a:rPr>
              <a:t>Presampler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n-CA" sz="1600" dirty="0"/>
              <a:t>|</a:t>
            </a:r>
            <a:r>
              <a:rPr lang="en-CA" sz="1600" dirty="0">
                <a:sym typeface="Symbol" pitchFamily="18" charset="2"/>
              </a:rPr>
              <a:t>|</a:t>
            </a:r>
            <a:r>
              <a:rPr lang="en-US" sz="1600" dirty="0">
                <a:sym typeface="Symbol" pitchFamily="18" charset="2"/>
              </a:rPr>
              <a:t>&lt;1.8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ym typeface="Symbol" pitchFamily="18" charset="2"/>
              </a:rPr>
              <a:t>~175k channels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 err="1"/>
              <a:t>Hadronic</a:t>
            </a:r>
            <a:r>
              <a:rPr lang="en-CA" dirty="0"/>
              <a:t>: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Barrel: steel-scintillating tiles |</a:t>
            </a:r>
            <a:r>
              <a:rPr lang="en-CA" sz="1600" dirty="0">
                <a:sym typeface="Symbol" pitchFamily="18" charset="2"/>
              </a:rPr>
              <a:t>|</a:t>
            </a:r>
            <a:r>
              <a:rPr lang="en-US" sz="1600" dirty="0">
                <a:sym typeface="Symbol" pitchFamily="18" charset="2"/>
              </a:rPr>
              <a:t>&lt;1.7, </a:t>
            </a:r>
            <a:endParaRPr lang="en-US" sz="16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ym typeface="Symbol" pitchFamily="18" charset="2"/>
              </a:rPr>
              <a:t>3 </a:t>
            </a:r>
            <a:r>
              <a:rPr lang="en-US" sz="1600" dirty="0">
                <a:sym typeface="Symbol" pitchFamily="18" charset="2"/>
              </a:rPr>
              <a:t>sampling </a:t>
            </a:r>
            <a:r>
              <a:rPr lang="en-US" sz="1600" dirty="0" smtClean="0">
                <a:sym typeface="Symbol" pitchFamily="18" charset="2"/>
              </a:rPr>
              <a:t>depths, 10k </a:t>
            </a:r>
            <a:r>
              <a:rPr lang="en-US" sz="1600" dirty="0">
                <a:sym typeface="Symbol" pitchFamily="18" charset="2"/>
              </a:rPr>
              <a:t>channels</a:t>
            </a:r>
            <a:endParaRPr lang="en-CA" sz="1600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 err="1" smtClean="0"/>
              <a:t>Endcap</a:t>
            </a:r>
            <a:r>
              <a:rPr lang="en-CA" dirty="0" smtClean="0"/>
              <a:t>: 1.5</a:t>
            </a:r>
            <a:r>
              <a:rPr lang="en-US" dirty="0" smtClean="0">
                <a:sym typeface="Symbol" pitchFamily="18" charset="2"/>
              </a:rPr>
              <a:t>&lt;</a:t>
            </a:r>
            <a:r>
              <a:rPr lang="en-CA" dirty="0" smtClean="0"/>
              <a:t>|</a:t>
            </a:r>
            <a:r>
              <a:rPr lang="en-CA" dirty="0" smtClean="0">
                <a:sym typeface="Symbol" pitchFamily="18" charset="2"/>
              </a:rPr>
              <a:t>|</a:t>
            </a:r>
            <a:r>
              <a:rPr lang="en-US" dirty="0" smtClean="0">
                <a:sym typeface="Symbol" pitchFamily="18" charset="2"/>
              </a:rPr>
              <a:t>&lt;3.2, </a:t>
            </a: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sz="1600" dirty="0" smtClean="0"/>
              <a:t>copper-liquid </a:t>
            </a:r>
            <a:r>
              <a:rPr lang="en-CA" sz="1600" dirty="0" err="1" smtClean="0"/>
              <a:t>Ar</a:t>
            </a:r>
            <a:r>
              <a:rPr lang="en-US" sz="1600" dirty="0" smtClean="0">
                <a:sym typeface="Symbol" pitchFamily="18" charset="2"/>
              </a:rPr>
              <a:t>, 4 </a:t>
            </a:r>
            <a:r>
              <a:rPr lang="en-US" sz="1600" dirty="0">
                <a:sym typeface="Symbol" pitchFamily="18" charset="2"/>
              </a:rPr>
              <a:t>sampling </a:t>
            </a:r>
            <a:r>
              <a:rPr lang="en-US" sz="1600" dirty="0" smtClean="0">
                <a:sym typeface="Symbol" pitchFamily="18" charset="2"/>
              </a:rPr>
              <a:t>depths, 6k </a:t>
            </a:r>
            <a:r>
              <a:rPr lang="en-US" sz="1600" dirty="0">
                <a:sym typeface="Symbol" pitchFamily="18" charset="2"/>
              </a:rPr>
              <a:t>channels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>
                <a:sym typeface="Symbol" pitchFamily="18" charset="2"/>
              </a:rPr>
              <a:t>Forward: </a:t>
            </a:r>
            <a:r>
              <a:rPr lang="en-CA" dirty="0"/>
              <a:t>3.1</a:t>
            </a:r>
            <a:r>
              <a:rPr lang="en-US" dirty="0">
                <a:sym typeface="Symbol" pitchFamily="18" charset="2"/>
              </a:rPr>
              <a:t>&lt;</a:t>
            </a:r>
            <a:r>
              <a:rPr lang="en-CA" dirty="0"/>
              <a:t>|</a:t>
            </a:r>
            <a:r>
              <a:rPr lang="en-CA" dirty="0">
                <a:sym typeface="Symbol" pitchFamily="18" charset="2"/>
              </a:rPr>
              <a:t>|</a:t>
            </a:r>
            <a:r>
              <a:rPr lang="en-US" dirty="0">
                <a:sym typeface="Symbol" pitchFamily="18" charset="2"/>
              </a:rPr>
              <a:t>&lt;4.9</a:t>
            </a:r>
          </a:p>
          <a:p>
            <a:pPr lvl="1">
              <a:lnSpc>
                <a:spcPct val="90000"/>
              </a:lnSpc>
            </a:pPr>
            <a:r>
              <a:rPr lang="en-CA" sz="1600" dirty="0">
                <a:sym typeface="Symbol" pitchFamily="18" charset="2"/>
              </a:rPr>
              <a:t>(1 Copper+2 tungsten)-</a:t>
            </a:r>
            <a:r>
              <a:rPr lang="en-CA" sz="1600" dirty="0"/>
              <a:t>liquid </a:t>
            </a:r>
            <a:r>
              <a:rPr lang="en-CA" sz="1600" dirty="0" err="1"/>
              <a:t>Ar</a:t>
            </a:r>
            <a:r>
              <a:rPr lang="en-CA" sz="1600" dirty="0"/>
              <a:t> depths for </a:t>
            </a:r>
            <a:r>
              <a:rPr lang="en-CA" sz="1600" dirty="0" err="1" smtClean="0"/>
              <a:t>e.m</a:t>
            </a:r>
            <a:r>
              <a:rPr lang="en-CA" sz="1600" dirty="0" smtClean="0"/>
              <a:t>. </a:t>
            </a:r>
            <a:r>
              <a:rPr lang="en-CA" sz="1600" dirty="0"/>
              <a:t>and </a:t>
            </a:r>
            <a:r>
              <a:rPr lang="en-CA" sz="1600" dirty="0" err="1"/>
              <a:t>hadronic</a:t>
            </a:r>
            <a:r>
              <a:rPr lang="en-CA" sz="1600" dirty="0"/>
              <a:t> </a:t>
            </a:r>
            <a:r>
              <a:rPr lang="en-CA" sz="1600" dirty="0" smtClean="0"/>
              <a:t>measurements, 3.5k </a:t>
            </a:r>
            <a:r>
              <a:rPr lang="en-CA" sz="1600" dirty="0"/>
              <a:t>channels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</p:spPr>
        <p:txBody>
          <a:bodyPr/>
          <a:lstStyle/>
          <a:p>
            <a:r>
              <a:rPr lang="en-US" sz="3600" dirty="0" smtClean="0"/>
              <a:t>Calorimeters</a:t>
            </a:r>
            <a:endParaRPr lang="en-US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1564"/>
          <a:stretch>
            <a:fillRect/>
          </a:stretch>
        </p:blipFill>
        <p:spPr bwMode="auto">
          <a:xfrm>
            <a:off x="4419600" y="7620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76800" y="3962400"/>
            <a:ext cx="4267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CA" dirty="0">
                <a:solidFill>
                  <a:srgbClr val="002060"/>
                </a:solidFill>
              </a:rPr>
              <a:t>Goals: </a:t>
            </a:r>
            <a:endParaRPr lang="en-CA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CA" dirty="0" smtClean="0">
                <a:solidFill>
                  <a:srgbClr val="002060"/>
                </a:solidFill>
              </a:rPr>
              <a:t>precision measurements of e/</a:t>
            </a:r>
            <a:r>
              <a:rPr lang="en-CA" dirty="0" smtClean="0">
                <a:solidFill>
                  <a:srgbClr val="002060"/>
                </a:solidFill>
                <a:sym typeface="Symbol" pitchFamily="18" charset="2"/>
              </a:rPr>
              <a:t> for </a:t>
            </a:r>
            <a:r>
              <a:rPr lang="en-CA" dirty="0" smtClean="0">
                <a:solidFill>
                  <a:srgbClr val="002060"/>
                </a:solidFill>
              </a:rPr>
              <a:t>|</a:t>
            </a:r>
            <a:r>
              <a:rPr lang="en-CA" dirty="0" smtClean="0">
                <a:solidFill>
                  <a:srgbClr val="002060"/>
                </a:solidFill>
                <a:sym typeface="Symbol" pitchFamily="18" charset="2"/>
              </a:rPr>
              <a:t>|</a:t>
            </a:r>
            <a:r>
              <a:rPr lang="en-US" dirty="0" smtClean="0">
                <a:solidFill>
                  <a:srgbClr val="002060"/>
                </a:solidFill>
                <a:sym typeface="Symbol" pitchFamily="18" charset="2"/>
              </a:rPr>
              <a:t>&lt;2.5</a:t>
            </a:r>
            <a:endParaRPr lang="en-CA" dirty="0">
              <a:solidFill>
                <a:srgbClr val="002060"/>
              </a:solidFill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CA" dirty="0" smtClean="0">
                <a:solidFill>
                  <a:srgbClr val="002060"/>
                </a:solidFill>
                <a:sym typeface="Symbol" pitchFamily="18" charset="2"/>
              </a:rPr>
              <a:t></a:t>
            </a:r>
            <a:r>
              <a:rPr lang="en-CA" dirty="0">
                <a:solidFill>
                  <a:srgbClr val="002060"/>
                </a:solidFill>
                <a:sym typeface="Symbol" pitchFamily="18" charset="2"/>
              </a:rPr>
              <a:t>/E ~ 10%/E  0.7%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CA" dirty="0">
                <a:solidFill>
                  <a:srgbClr val="002060"/>
                </a:solidFill>
                <a:sym typeface="Symbol" pitchFamily="18" charset="2"/>
              </a:rPr>
              <a:t>Linearity to ~0.1%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CA" dirty="0" smtClean="0">
                <a:solidFill>
                  <a:srgbClr val="002060"/>
                </a:solidFill>
                <a:sym typeface="Symbol" pitchFamily="18" charset="2"/>
              </a:rPr>
              <a:t>Coarser </a:t>
            </a:r>
            <a:r>
              <a:rPr lang="en-CA" dirty="0">
                <a:solidFill>
                  <a:srgbClr val="002060"/>
                </a:solidFill>
                <a:sym typeface="Symbol" pitchFamily="18" charset="2"/>
              </a:rPr>
              <a:t>granularity in the </a:t>
            </a:r>
            <a:r>
              <a:rPr lang="en-CA" dirty="0" smtClean="0">
                <a:solidFill>
                  <a:srgbClr val="002060"/>
                </a:solidFill>
                <a:sym typeface="Symbol" pitchFamily="18" charset="2"/>
              </a:rPr>
              <a:t>forward region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CA" dirty="0" smtClean="0">
                <a:solidFill>
                  <a:srgbClr val="002060"/>
                </a:solidFill>
                <a:sym typeface="Symbol" pitchFamily="18" charset="2"/>
              </a:rPr>
              <a:t>Total energy resolution for Jet and </a:t>
            </a:r>
            <a:r>
              <a:rPr lang="en-CA" dirty="0" err="1" smtClean="0">
                <a:solidFill>
                  <a:srgbClr val="002060"/>
                </a:solidFill>
                <a:sym typeface="Symbol" pitchFamily="18" charset="2"/>
              </a:rPr>
              <a:t>E</a:t>
            </a:r>
            <a:r>
              <a:rPr lang="en-CA" baseline="-25000" dirty="0" err="1" smtClean="0">
                <a:solidFill>
                  <a:srgbClr val="002060"/>
                </a:solidFill>
                <a:sym typeface="Symbol" pitchFamily="18" charset="2"/>
              </a:rPr>
              <a:t>T</a:t>
            </a:r>
            <a:r>
              <a:rPr lang="en-CA" baseline="30000" dirty="0" err="1" smtClean="0">
                <a:solidFill>
                  <a:srgbClr val="002060"/>
                </a:solidFill>
                <a:sym typeface="Symbol" pitchFamily="18" charset="2"/>
              </a:rPr>
              <a:t>miss</a:t>
            </a:r>
            <a:r>
              <a:rPr lang="en-CA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CA" dirty="0">
                <a:solidFill>
                  <a:srgbClr val="002060"/>
                </a:solidFill>
                <a:sym typeface="Symbol" pitchFamily="18" charset="2"/>
              </a:rPr>
              <a:t>measurements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CA" dirty="0">
                <a:solidFill>
                  <a:srgbClr val="002060"/>
                </a:solidFill>
                <a:sym typeface="Symbol" pitchFamily="18" charset="2"/>
              </a:rPr>
              <a:t>/E ~ 50%/E  3% (barrel/</a:t>
            </a:r>
            <a:r>
              <a:rPr lang="en-CA" dirty="0" err="1">
                <a:solidFill>
                  <a:srgbClr val="002060"/>
                </a:solidFill>
                <a:sym typeface="Symbol" pitchFamily="18" charset="2"/>
              </a:rPr>
              <a:t>endcap</a:t>
            </a:r>
            <a:r>
              <a:rPr lang="en-CA" dirty="0">
                <a:solidFill>
                  <a:srgbClr val="002060"/>
                </a:solidFill>
                <a:sym typeface="Symbol" pitchFamily="18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CA" dirty="0">
                <a:solidFill>
                  <a:srgbClr val="002060"/>
                </a:solidFill>
                <a:sym typeface="Symbol" pitchFamily="18" charset="2"/>
              </a:rPr>
              <a:t>/E ~ 100%/E  10% (forward)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3" descr="LArbarrel_accord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438400" cy="1624298"/>
          </a:xfrm>
          <a:prstGeom prst="rect">
            <a:avLst/>
          </a:prstGeom>
          <a:noFill/>
        </p:spPr>
      </p:pic>
      <p:pic>
        <p:nvPicPr>
          <p:cNvPr id="10" name="Picture 13" descr="tilemodule"/>
          <p:cNvPicPr>
            <a:picLocks noChangeAspect="1" noChangeArrowheads="1"/>
          </p:cNvPicPr>
          <p:nvPr/>
        </p:nvPicPr>
        <p:blipFill>
          <a:blip r:embed="rId4" cstate="print"/>
          <a:srcRect r="2020"/>
          <a:stretch>
            <a:fillRect/>
          </a:stretch>
        </p:blipFill>
        <p:spPr bwMode="auto">
          <a:xfrm>
            <a:off x="0" y="16764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sz="3600" dirty="0" smtClean="0"/>
              <a:t>Calorimeters commissioning</a:t>
            </a:r>
            <a:endParaRPr lang="en-US" sz="3600" dirty="0"/>
          </a:p>
        </p:txBody>
      </p:sp>
      <p:pic>
        <p:nvPicPr>
          <p:cNvPr id="7" name="Picture 4" descr="calib_stability_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838201"/>
            <a:ext cx="3810000" cy="2583318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/>
          </p:cNvSpPr>
          <p:nvPr/>
        </p:nvSpPr>
        <p:spPr bwMode="auto">
          <a:xfrm>
            <a:off x="0" y="3429000"/>
            <a:ext cx="4343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just" eaLnBrk="1" hangingPunct="1"/>
            <a:r>
              <a:rPr lang="en-US" sz="1400" b="1" dirty="0">
                <a:solidFill>
                  <a:srgbClr val="140041"/>
                </a:solidFill>
                <a:cs typeface="Arial" pitchFamily="34" charset="0"/>
                <a:sym typeface="Arial" pitchFamily="34" charset="0"/>
              </a:rPr>
              <a:t>Stability </a:t>
            </a:r>
            <a:r>
              <a:rPr lang="en-US" sz="1400" b="1" dirty="0" err="1" smtClean="0">
                <a:solidFill>
                  <a:srgbClr val="140041"/>
                </a:solidFill>
                <a:cs typeface="Arial" pitchFamily="34" charset="0"/>
                <a:sym typeface="Arial" pitchFamily="34" charset="0"/>
              </a:rPr>
              <a:t>LAr</a:t>
            </a:r>
            <a:r>
              <a:rPr lang="en-US" sz="1400" b="1" dirty="0" smtClean="0">
                <a:solidFill>
                  <a:srgbClr val="140041"/>
                </a:solidFill>
                <a:cs typeface="Arial" pitchFamily="34" charset="0"/>
                <a:sym typeface="Arial" pitchFamily="34" charset="0"/>
              </a:rPr>
              <a:t> Barrel </a:t>
            </a:r>
            <a:r>
              <a:rPr lang="en-US" sz="1400" b="1" dirty="0">
                <a:solidFill>
                  <a:srgbClr val="140041"/>
                </a:solidFill>
                <a:cs typeface="Arial" pitchFamily="34" charset="0"/>
                <a:sym typeface="Arial" pitchFamily="34" charset="0"/>
              </a:rPr>
              <a:t>side A:</a:t>
            </a:r>
          </a:p>
          <a:p>
            <a:pPr marL="39688" algn="just" eaLnBrk="1" hangingPunct="1"/>
            <a:r>
              <a:rPr lang="en-US" sz="1200" dirty="0">
                <a:solidFill>
                  <a:srgbClr val="140041"/>
                </a:solidFill>
                <a:cs typeface="Arial" pitchFamily="34" charset="0"/>
                <a:sym typeface="Arial" pitchFamily="34" charset="0"/>
              </a:rPr>
              <a:t>Difference of amplitude between two calibration runs taken one week </a:t>
            </a:r>
            <a:r>
              <a:rPr lang="en-US" sz="1200" dirty="0" smtClean="0">
                <a:solidFill>
                  <a:srgbClr val="140041"/>
                </a:solidFill>
                <a:cs typeface="Arial" pitchFamily="34" charset="0"/>
                <a:sym typeface="Arial" pitchFamily="34" charset="0"/>
              </a:rPr>
              <a:t>apart </a:t>
            </a:r>
            <a:r>
              <a:rPr lang="en-US" sz="1200" dirty="0" smtClean="0">
                <a:solidFill>
                  <a:srgbClr val="99262B"/>
                </a:solidFill>
                <a:cs typeface="Arial" pitchFamily="34" charset="0"/>
                <a:sym typeface="Arial" pitchFamily="34" charset="0"/>
              </a:rPr>
              <a:t>vs.</a:t>
            </a:r>
            <a:r>
              <a:rPr lang="en-US" sz="1200" dirty="0" smtClean="0">
                <a:solidFill>
                  <a:srgbClr val="009B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>
                <a:solidFill>
                  <a:srgbClr val="009B00"/>
                </a:solidFill>
                <a:cs typeface="Arial" pitchFamily="34" charset="0"/>
                <a:sym typeface="Arial" pitchFamily="34" charset="0"/>
              </a:rPr>
              <a:t>channel number (14*32 FEB - 128 channels each)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4191000"/>
            <a:ext cx="3505200" cy="25146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dead/noisy channels: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Dead channels: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EMB: 0.5%, EMEC: 0.2%, HEC (15%), FCAL (0%)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Noisy channels: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10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w.r.t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average: 0.003%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5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0.09%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Uncalibrated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badly calibrated channels: 0.3 / 0.2 %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sz="1600" dirty="0" smtClean="0">
                <a:solidFill>
                  <a:schemeClr val="accent2"/>
                </a:solidFill>
              </a:rPr>
              <a:t>Most problems recoverable during a shutdown (exchange of FEB)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6096000" y="4383087"/>
            <a:ext cx="2895600" cy="2246313"/>
            <a:chOff x="1920" y="2905"/>
            <a:chExt cx="2107" cy="1415"/>
          </a:xfrm>
        </p:grpSpPr>
        <p:pic>
          <p:nvPicPr>
            <p:cNvPr id="11" name="Picture 43" descr="landau_769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2905"/>
              <a:ext cx="2107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2448" y="3072"/>
              <a:ext cx="9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1200" b="1" dirty="0">
                  <a:solidFill>
                    <a:schemeClr val="folHlink"/>
                  </a:solidFill>
                </a:rPr>
                <a:t>Tile </a:t>
              </a:r>
              <a:r>
                <a:rPr lang="en-CA" sz="1200" b="1" dirty="0" err="1">
                  <a:solidFill>
                    <a:schemeClr val="folHlink"/>
                  </a:solidFill>
                </a:rPr>
                <a:t>muon</a:t>
              </a:r>
              <a:r>
                <a:rPr lang="en-CA" sz="1200" b="1" dirty="0">
                  <a:solidFill>
                    <a:schemeClr val="folHlink"/>
                  </a:solidFill>
                </a:rPr>
                <a:t> </a:t>
              </a:r>
              <a:r>
                <a:rPr lang="en-CA" sz="1200" b="1" dirty="0" err="1">
                  <a:solidFill>
                    <a:schemeClr val="folHlink"/>
                  </a:solidFill>
                </a:rPr>
                <a:t>cosmics</a:t>
              </a:r>
              <a:endParaRPr lang="en-CA" sz="1200" b="1" dirty="0">
                <a:solidFill>
                  <a:schemeClr val="folHlink"/>
                </a:solidFill>
              </a:endParaRP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1920" y="2907"/>
              <a:ext cx="57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838200"/>
            <a:ext cx="34290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6858000" y="1905000"/>
            <a:ext cx="9749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 b="1" dirty="0" smtClean="0">
                <a:solidFill>
                  <a:schemeClr val="folHlink"/>
                </a:solidFill>
              </a:rPr>
              <a:t>Muon in </a:t>
            </a:r>
            <a:r>
              <a:rPr lang="en-CA" sz="1200" b="1" dirty="0" err="1" smtClean="0">
                <a:solidFill>
                  <a:schemeClr val="folHlink"/>
                </a:solidFill>
              </a:rPr>
              <a:t>LAr</a:t>
            </a:r>
            <a:endParaRPr lang="en-CA" sz="1200" b="1" dirty="0">
              <a:solidFill>
                <a:schemeClr val="folHlin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3276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Muons</a:t>
            </a:r>
            <a:r>
              <a:rPr lang="en-US" dirty="0" smtClean="0"/>
              <a:t> in calorimeters: energy scale and uniformity verified at </a:t>
            </a:r>
            <a:r>
              <a:rPr lang="en-US" dirty="0">
                <a:sym typeface="Symbol"/>
              </a:rPr>
              <a:t></a:t>
            </a:r>
            <a:r>
              <a:rPr lang="en-US" dirty="0" smtClean="0"/>
              <a:t>2 % </a:t>
            </a:r>
            <a:endParaRPr lang="en-US" dirty="0"/>
          </a:p>
        </p:txBody>
      </p: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3581400" y="4572001"/>
            <a:ext cx="2438400" cy="1981199"/>
            <a:chOff x="3504" y="2688"/>
            <a:chExt cx="2016" cy="1311"/>
          </a:xfrm>
        </p:grpSpPr>
        <p:pic>
          <p:nvPicPr>
            <p:cNvPr id="18" name="Picture 34"/>
            <p:cNvPicPr>
              <a:picLocks noChangeAspect="1" noChangeArrowheads="1"/>
            </p:cNvPicPr>
            <p:nvPr/>
          </p:nvPicPr>
          <p:blipFill>
            <a:blip r:embed="rId5"/>
            <a:srcRect r="7764" b="9738"/>
            <a:stretch>
              <a:fillRect/>
            </a:stretch>
          </p:blipFill>
          <p:spPr bwMode="auto">
            <a:xfrm>
              <a:off x="3504" y="2688"/>
              <a:ext cx="2016" cy="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3792" y="2880"/>
              <a:ext cx="164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CA" sz="1600" dirty="0">
                  <a:solidFill>
                    <a:schemeClr val="hlink"/>
                  </a:solidFill>
                </a:rPr>
                <a:t>Tile timing corrections: </a:t>
              </a:r>
              <a:r>
                <a:rPr lang="en-CA" sz="1600" dirty="0">
                  <a:solidFill>
                    <a:schemeClr val="hlink"/>
                  </a:solidFill>
                  <a:sym typeface="Symbol" pitchFamily="18" charset="2"/>
                </a:rPr>
                <a:t></a:t>
              </a:r>
              <a:r>
                <a:rPr lang="en-CA" sz="1600" dirty="0">
                  <a:solidFill>
                    <a:schemeClr val="hlink"/>
                  </a:solidFill>
                </a:rPr>
                <a:t> triggered by RPC’s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dirty="0" smtClean="0"/>
              <a:t>Muon Spectrometer</a:t>
            </a:r>
            <a:endParaRPr lang="en-US" sz="36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762000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Air-core </a:t>
            </a:r>
            <a:r>
              <a:rPr kumimoji="0" lang="en-CA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toroid</a:t>
            </a:r>
            <a:r>
              <a:rPr kumimoji="0" lang="en-CA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magnet system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ahoma" pitchFamily="34" charset="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Barrel: ~1.5-5.5 Tm in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0&lt;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|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&lt;1.4</a:t>
            </a:r>
            <a:endParaRPr kumimoji="0" lang="en-CA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Endcaps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~1-7.5 Tm in 1.6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&lt;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|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&lt;2.7</a:t>
            </a:r>
            <a:endParaRPr kumimoji="0" lang="en-CA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19200" y="19050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CA" b="1" dirty="0">
                <a:solidFill>
                  <a:srgbClr val="002060"/>
                </a:solidFill>
              </a:rPr>
              <a:t>Precision tracking chambers</a:t>
            </a:r>
          </a:p>
          <a:p>
            <a:pPr marL="742950" lvl="1" indent="-285750">
              <a:lnSpc>
                <a:spcPct val="9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CA" sz="1800" dirty="0">
                <a:solidFill>
                  <a:srgbClr val="002060"/>
                </a:solidFill>
              </a:rPr>
              <a:t>Track coordinate in bending plane</a:t>
            </a:r>
          </a:p>
          <a:p>
            <a:pPr marL="742950" lvl="1" indent="-285750">
              <a:lnSpc>
                <a:spcPct val="9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CA" sz="1800" dirty="0">
                <a:solidFill>
                  <a:srgbClr val="002060"/>
                </a:solidFill>
              </a:rPr>
              <a:t>3 barrel layers, 3 </a:t>
            </a:r>
            <a:r>
              <a:rPr lang="en-CA" sz="1800" dirty="0" smtClean="0">
                <a:solidFill>
                  <a:srgbClr val="002060"/>
                </a:solidFill>
              </a:rPr>
              <a:t>end-cap </a:t>
            </a:r>
            <a:r>
              <a:rPr lang="en-CA" sz="1800" dirty="0">
                <a:solidFill>
                  <a:srgbClr val="002060"/>
                </a:solidFill>
              </a:rPr>
              <a:t>wheels</a:t>
            </a:r>
          </a:p>
          <a:p>
            <a:pPr marL="742950" lvl="1" indent="-285750">
              <a:lnSpc>
                <a:spcPct val="9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1800" dirty="0">
                <a:solidFill>
                  <a:srgbClr val="002060"/>
                </a:solidFill>
                <a:cs typeface="Tahoma" pitchFamily="34" charset="0"/>
                <a:sym typeface="Symbol" pitchFamily="18" charset="2"/>
              </a:rPr>
              <a:t>~370k readout channels</a:t>
            </a: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CA" sz="1800" dirty="0">
                <a:solidFill>
                  <a:srgbClr val="002060"/>
                </a:solidFill>
              </a:rPr>
              <a:t>Monitored Drift Tubes (MDT)</a:t>
            </a:r>
          </a:p>
          <a:p>
            <a:pPr marL="742950" lvl="1" indent="-285750">
              <a:lnSpc>
                <a:spcPct val="9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CA" sz="1800" dirty="0">
                <a:solidFill>
                  <a:srgbClr val="002060"/>
                </a:solidFill>
              </a:rPr>
              <a:t>|</a:t>
            </a:r>
            <a:r>
              <a:rPr lang="en-CA" sz="1800" dirty="0">
                <a:solidFill>
                  <a:srgbClr val="002060"/>
                </a:solidFill>
                <a:sym typeface="Symbol" pitchFamily="18" charset="2"/>
              </a:rPr>
              <a:t>|</a:t>
            </a:r>
            <a:r>
              <a:rPr lang="en-US" sz="1800" dirty="0">
                <a:solidFill>
                  <a:srgbClr val="002060"/>
                </a:solidFill>
                <a:cs typeface="Tahoma" pitchFamily="34" charset="0"/>
                <a:sym typeface="Symbol" pitchFamily="18" charset="2"/>
              </a:rPr>
              <a:t>&lt;2.7 (innermost layer </a:t>
            </a:r>
            <a:r>
              <a:rPr lang="en-CA" sz="1800" dirty="0">
                <a:solidFill>
                  <a:srgbClr val="002060"/>
                </a:solidFill>
              </a:rPr>
              <a:t>|</a:t>
            </a:r>
            <a:r>
              <a:rPr lang="en-CA" sz="1800" dirty="0">
                <a:solidFill>
                  <a:srgbClr val="002060"/>
                </a:solidFill>
                <a:sym typeface="Symbol" pitchFamily="18" charset="2"/>
              </a:rPr>
              <a:t>|</a:t>
            </a:r>
            <a:r>
              <a:rPr lang="en-US" sz="1800" dirty="0">
                <a:solidFill>
                  <a:srgbClr val="002060"/>
                </a:solidFill>
                <a:cs typeface="Tahoma" pitchFamily="34" charset="0"/>
                <a:sym typeface="Symbol" pitchFamily="18" charset="2"/>
              </a:rPr>
              <a:t>&lt;2.0)</a:t>
            </a:r>
            <a:endParaRPr lang="en-CA" sz="1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CA" sz="1800" dirty="0">
                <a:solidFill>
                  <a:srgbClr val="002060"/>
                </a:solidFill>
              </a:rPr>
              <a:t>Cathode Strip Chambers (CSC)</a:t>
            </a:r>
          </a:p>
          <a:p>
            <a:pPr marL="742950" lvl="1" indent="-285750">
              <a:lnSpc>
                <a:spcPct val="9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1800" dirty="0">
                <a:solidFill>
                  <a:srgbClr val="002060"/>
                </a:solidFill>
                <a:cs typeface="Tahoma" pitchFamily="34" charset="0"/>
                <a:sym typeface="Symbol" pitchFamily="18" charset="2"/>
              </a:rPr>
              <a:t>innermost layer 2.0&lt;</a:t>
            </a:r>
            <a:r>
              <a:rPr lang="en-CA" sz="1800" dirty="0">
                <a:solidFill>
                  <a:srgbClr val="002060"/>
                </a:solidFill>
              </a:rPr>
              <a:t>|</a:t>
            </a:r>
            <a:r>
              <a:rPr lang="en-CA" sz="1800" dirty="0">
                <a:solidFill>
                  <a:srgbClr val="002060"/>
                </a:solidFill>
                <a:sym typeface="Symbol" pitchFamily="18" charset="2"/>
              </a:rPr>
              <a:t>|</a:t>
            </a:r>
            <a:r>
              <a:rPr lang="en-US" sz="1800" dirty="0">
                <a:solidFill>
                  <a:srgbClr val="002060"/>
                </a:solidFill>
                <a:cs typeface="Tahoma" pitchFamily="34" charset="0"/>
                <a:sym typeface="Symbol" pitchFamily="18" charset="2"/>
              </a:rPr>
              <a:t>&lt;2.7</a:t>
            </a:r>
            <a:endParaRPr lang="en-CA" sz="1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CA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1910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CA" b="1" dirty="0"/>
              <a:t>Trigger chambers</a:t>
            </a:r>
          </a:p>
          <a:p>
            <a:pPr marL="742950" lvl="1" indent="-285750">
              <a:lnSpc>
                <a:spcPct val="8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CA" dirty="0"/>
              <a:t>Bunch-crossing ID, triggering, coordinate orthogonal to tracking  measurement</a:t>
            </a:r>
          </a:p>
          <a:p>
            <a:pPr marL="742950" lvl="1" indent="-285750">
              <a:lnSpc>
                <a:spcPct val="8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CA" dirty="0"/>
              <a:t>~680k readout channels</a:t>
            </a: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CA" dirty="0"/>
              <a:t>Resistive Plate Chambers (RPC)</a:t>
            </a:r>
          </a:p>
          <a:p>
            <a:pPr marL="742950" lvl="1" indent="-285750">
              <a:lnSpc>
                <a:spcPct val="8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CA" dirty="0"/>
              <a:t>|</a:t>
            </a:r>
            <a:r>
              <a:rPr lang="en-CA" dirty="0">
                <a:sym typeface="Symbol" pitchFamily="18" charset="2"/>
              </a:rPr>
              <a:t>|</a:t>
            </a:r>
            <a:r>
              <a:rPr lang="en-US" dirty="0">
                <a:cs typeface="Tahoma" pitchFamily="34" charset="0"/>
                <a:sym typeface="Symbol" pitchFamily="18" charset="2"/>
              </a:rPr>
              <a:t>&lt;1.05</a:t>
            </a:r>
          </a:p>
          <a:p>
            <a:pPr marL="742950" lvl="1" indent="-285750">
              <a:lnSpc>
                <a:spcPct val="8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CA" dirty="0"/>
              <a:t>3 double layers</a:t>
            </a: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CA" dirty="0"/>
              <a:t>Thin Gap Chambers (TGC</a:t>
            </a:r>
            <a:r>
              <a:rPr lang="en-CA" dirty="0" smtClean="0"/>
              <a:t>) (4+4 wheels)</a:t>
            </a:r>
            <a:endParaRPr lang="en-CA" dirty="0"/>
          </a:p>
          <a:p>
            <a:pPr marL="742950" lvl="1" indent="-285750">
              <a:lnSpc>
                <a:spcPct val="8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CA" dirty="0"/>
              <a:t>1.05&lt;|</a:t>
            </a:r>
            <a:r>
              <a:rPr lang="en-CA" dirty="0">
                <a:sym typeface="Symbol" pitchFamily="18" charset="2"/>
              </a:rPr>
              <a:t>|</a:t>
            </a:r>
            <a:r>
              <a:rPr lang="en-US" dirty="0">
                <a:cs typeface="Tahoma" pitchFamily="34" charset="0"/>
                <a:sym typeface="Symbol" pitchFamily="18" charset="2"/>
              </a:rPr>
              <a:t>&lt;2.7 (2.4 for triggering</a:t>
            </a:r>
            <a:r>
              <a:rPr lang="en-US" dirty="0" smtClean="0">
                <a:cs typeface="Tahoma" pitchFamily="34" charset="0"/>
                <a:sym typeface="Symbol" pitchFamily="18" charset="2"/>
              </a:rPr>
              <a:t>)</a:t>
            </a:r>
            <a:endParaRPr lang="en-US" dirty="0">
              <a:cs typeface="Tahoma" pitchFamily="34" charset="0"/>
              <a:sym typeface="Symbol" pitchFamily="18" charset="2"/>
            </a:endParaRPr>
          </a:p>
        </p:txBody>
      </p:sp>
      <p:pic>
        <p:nvPicPr>
          <p:cNvPr id="7" name="Picture 6" descr="MDT-C-Colin1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346" y="838200"/>
            <a:ext cx="3307654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6324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MDT Big Wheel (Intermediate </a:t>
            </a:r>
            <a:r>
              <a:rPr lang="en-US" sz="1400" dirty="0" err="1" smtClean="0"/>
              <a:t>EndCap</a:t>
            </a:r>
            <a:r>
              <a:rPr lang="en-US" sz="1400" dirty="0" smtClean="0"/>
              <a:t> station) during installation 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sz="3600" dirty="0" smtClean="0"/>
              <a:t>Muon spectrometer commissioning</a:t>
            </a:r>
            <a:endParaRPr lang="en-US" sz="3600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86200" y="17526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CA" dirty="0" smtClean="0">
                <a:sym typeface="Symbol" pitchFamily="18" charset="2"/>
              </a:rPr>
              <a:t>Correlation </a:t>
            </a:r>
            <a:r>
              <a:rPr lang="en-CA" dirty="0">
                <a:sym typeface="Symbol" pitchFamily="18" charset="2"/>
              </a:rPr>
              <a:t>between MDT </a:t>
            </a:r>
            <a:r>
              <a:rPr lang="en-CA" dirty="0" smtClean="0">
                <a:sym typeface="Symbol" pitchFamily="18" charset="2"/>
              </a:rPr>
              <a:t>and RPC hits in cosmic data</a:t>
            </a:r>
            <a:endParaRPr lang="en-CA" dirty="0">
              <a:sym typeface="Symbol" pitchFamily="18" charset="2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715000" y="1676400"/>
            <a:ext cx="3149600" cy="3352800"/>
            <a:chOff x="2812" y="895"/>
            <a:chExt cx="2858" cy="2626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2" y="895"/>
              <a:ext cx="2858" cy="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904" y="1039"/>
              <a:ext cx="692" cy="5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 rot="-2700000">
              <a:off x="3052" y="1372"/>
              <a:ext cx="692" cy="5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rot="2700000">
              <a:off x="4758" y="1388"/>
              <a:ext cx="652" cy="60"/>
            </a:xfrm>
            <a:prstGeom prst="rect">
              <a:avLst/>
            </a:prstGeom>
            <a:solidFill>
              <a:srgbClr val="00C32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3993" y="1301"/>
              <a:ext cx="458" cy="147"/>
              <a:chOff x="3992" y="1026"/>
              <a:chExt cx="363" cy="125"/>
            </a:xfrm>
          </p:grpSpPr>
          <p:sp>
            <p:nvSpPr>
              <p:cNvPr id="85" name="Rectangle 13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 rot="2700000">
              <a:off x="4643" y="1544"/>
              <a:ext cx="437" cy="154"/>
              <a:chOff x="3992" y="1026"/>
              <a:chExt cx="363" cy="125"/>
            </a:xfrm>
            <a:solidFill>
              <a:srgbClr val="00C825"/>
            </a:solidFill>
          </p:grpSpPr>
          <p:sp>
            <p:nvSpPr>
              <p:cNvPr id="83" name="Rectangle 16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84" name="Rectangle 17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 rot="-2588750">
              <a:off x="3402" y="1529"/>
              <a:ext cx="446" cy="154"/>
              <a:chOff x="3992" y="1026"/>
              <a:chExt cx="363" cy="125"/>
            </a:xfrm>
          </p:grpSpPr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 rot="-1244060">
              <a:off x="3664" y="1202"/>
              <a:ext cx="408" cy="151"/>
              <a:chOff x="3992" y="1026"/>
              <a:chExt cx="363" cy="125"/>
            </a:xfrm>
          </p:grpSpPr>
          <p:sp>
            <p:nvSpPr>
              <p:cNvPr id="79" name="Rectangle 22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80" name="Rectangle 23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 rot="-1317942">
              <a:off x="3504" y="998"/>
              <a:ext cx="460" cy="5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 rot="1320000">
              <a:off x="4521" y="1039"/>
              <a:ext cx="460" cy="5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 rot="5400000">
              <a:off x="3097" y="2061"/>
              <a:ext cx="455" cy="151"/>
              <a:chOff x="3992" y="1026"/>
              <a:chExt cx="363" cy="125"/>
            </a:xfrm>
            <a:solidFill>
              <a:srgbClr val="549F2F"/>
            </a:solidFill>
          </p:grpSpPr>
          <p:sp>
            <p:nvSpPr>
              <p:cNvPr id="77" name="Rectangle 33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8" name="Rectangle 34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 rot="5400000">
              <a:off x="4860" y="2137"/>
              <a:ext cx="455" cy="151"/>
              <a:chOff x="3992" y="1026"/>
              <a:chExt cx="363" cy="125"/>
            </a:xfrm>
            <a:solidFill>
              <a:srgbClr val="00C825"/>
            </a:solidFill>
          </p:grpSpPr>
          <p:sp>
            <p:nvSpPr>
              <p:cNvPr id="75" name="Rectangle 36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37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41"/>
            <p:cNvSpPr>
              <a:spLocks noChangeArrowheads="1"/>
            </p:cNvSpPr>
            <p:nvPr/>
          </p:nvSpPr>
          <p:spPr bwMode="auto">
            <a:xfrm rot="-4002788">
              <a:off x="2808" y="1663"/>
              <a:ext cx="453" cy="57"/>
            </a:xfrm>
            <a:prstGeom prst="rect">
              <a:avLst/>
            </a:prstGeom>
            <a:solidFill>
              <a:srgbClr val="00C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sp>
          <p:nvSpPr>
            <p:cNvPr id="20" name="Rectangle 42"/>
            <p:cNvSpPr>
              <a:spLocks noChangeArrowheads="1"/>
            </p:cNvSpPr>
            <p:nvPr/>
          </p:nvSpPr>
          <p:spPr bwMode="auto">
            <a:xfrm rot="-5400000">
              <a:off x="5104" y="2138"/>
              <a:ext cx="684" cy="55"/>
            </a:xfrm>
            <a:prstGeom prst="rect">
              <a:avLst/>
            </a:prstGeom>
            <a:solidFill>
              <a:srgbClr val="00C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sp>
          <p:nvSpPr>
            <p:cNvPr id="21" name="Rectangle 43"/>
            <p:cNvSpPr>
              <a:spLocks noChangeArrowheads="1"/>
            </p:cNvSpPr>
            <p:nvPr/>
          </p:nvSpPr>
          <p:spPr bwMode="auto">
            <a:xfrm rot="-5400000">
              <a:off x="2724" y="2150"/>
              <a:ext cx="683" cy="55"/>
            </a:xfrm>
            <a:prstGeom prst="rect">
              <a:avLst/>
            </a:prstGeom>
            <a:solidFill>
              <a:srgbClr val="549F2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 rot="4043672">
              <a:off x="5223" y="1661"/>
              <a:ext cx="433" cy="42"/>
            </a:xfrm>
            <a:prstGeom prst="rect">
              <a:avLst/>
            </a:prstGeom>
            <a:solidFill>
              <a:srgbClr val="00C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 rot="6817077">
              <a:off x="5226" y="2609"/>
              <a:ext cx="443" cy="44"/>
            </a:xfrm>
            <a:prstGeom prst="rect">
              <a:avLst/>
            </a:prstGeom>
            <a:solidFill>
              <a:srgbClr val="00C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grpSp>
          <p:nvGrpSpPr>
            <p:cNvPr id="24" name="Group 32"/>
            <p:cNvGrpSpPr>
              <a:grpSpLocks/>
            </p:cNvGrpSpPr>
            <p:nvPr/>
          </p:nvGrpSpPr>
          <p:grpSpPr bwMode="auto">
            <a:xfrm rot="2518118">
              <a:off x="3343" y="2703"/>
              <a:ext cx="456" cy="151"/>
              <a:chOff x="3992" y="1026"/>
              <a:chExt cx="363" cy="125"/>
            </a:xfrm>
            <a:solidFill>
              <a:srgbClr val="549F2F"/>
            </a:solidFill>
          </p:grpSpPr>
          <p:sp>
            <p:nvSpPr>
              <p:cNvPr id="73" name="Rectangle 33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4" name="Rectangle 34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 rot="-8057615">
              <a:off x="3058" y="2928"/>
              <a:ext cx="680" cy="55"/>
            </a:xfrm>
            <a:prstGeom prst="rect">
              <a:avLst/>
            </a:prstGeom>
            <a:solidFill>
              <a:srgbClr val="549F2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grpSp>
          <p:nvGrpSpPr>
            <p:cNvPr id="26" name="Group 38"/>
            <p:cNvGrpSpPr>
              <a:grpSpLocks/>
            </p:cNvGrpSpPr>
            <p:nvPr/>
          </p:nvGrpSpPr>
          <p:grpSpPr bwMode="auto">
            <a:xfrm rot="14861783">
              <a:off x="3083" y="2475"/>
              <a:ext cx="437" cy="154"/>
              <a:chOff x="3992" y="1026"/>
              <a:chExt cx="363" cy="125"/>
            </a:xfrm>
            <a:solidFill>
              <a:srgbClr val="549F2F"/>
            </a:solidFill>
          </p:grpSpPr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sp>
          <p:nvSpPr>
            <p:cNvPr id="27" name="Rectangle 41"/>
            <p:cNvSpPr>
              <a:spLocks noChangeArrowheads="1"/>
            </p:cNvSpPr>
            <p:nvPr/>
          </p:nvSpPr>
          <p:spPr bwMode="auto">
            <a:xfrm rot="-6850288">
              <a:off x="2812" y="2614"/>
              <a:ext cx="454" cy="55"/>
            </a:xfrm>
            <a:prstGeom prst="rect">
              <a:avLst/>
            </a:prstGeom>
            <a:solidFill>
              <a:srgbClr val="549F2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 rot="8274310">
              <a:off x="4683" y="2710"/>
              <a:ext cx="456" cy="154"/>
              <a:chOff x="3992" y="1026"/>
              <a:chExt cx="363" cy="125"/>
            </a:xfrm>
            <a:solidFill>
              <a:srgbClr val="549F2F"/>
            </a:solidFill>
          </p:grpSpPr>
          <p:sp>
            <p:nvSpPr>
              <p:cNvPr id="69" name="Rectangle 36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7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 rot="-2525690">
              <a:off x="4680" y="2931"/>
              <a:ext cx="688" cy="55"/>
            </a:xfrm>
            <a:prstGeom prst="rect">
              <a:avLst/>
            </a:prstGeom>
            <a:solidFill>
              <a:srgbClr val="549F2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 rot="10800000">
              <a:off x="4017" y="2937"/>
              <a:ext cx="457" cy="154"/>
              <a:chOff x="3992" y="1026"/>
              <a:chExt cx="363" cy="125"/>
            </a:xfrm>
            <a:solidFill>
              <a:srgbClr val="549F2F"/>
            </a:solidFill>
          </p:grpSpPr>
          <p:sp>
            <p:nvSpPr>
              <p:cNvPr id="67" name="Rectangle 36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7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42"/>
            <p:cNvSpPr>
              <a:spLocks noChangeArrowheads="1"/>
            </p:cNvSpPr>
            <p:nvPr/>
          </p:nvSpPr>
          <p:spPr bwMode="auto">
            <a:xfrm>
              <a:off x="3909" y="3237"/>
              <a:ext cx="687" cy="55"/>
            </a:xfrm>
            <a:prstGeom prst="rect">
              <a:avLst/>
            </a:prstGeom>
            <a:solidFill>
              <a:srgbClr val="F5FB1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 rot="1342426">
              <a:off x="3516" y="3295"/>
              <a:ext cx="446" cy="44"/>
            </a:xfrm>
            <a:prstGeom prst="rect">
              <a:avLst/>
            </a:prstGeom>
            <a:solidFill>
              <a:srgbClr val="00C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 rot="1246566">
              <a:off x="4417" y="1208"/>
              <a:ext cx="408" cy="151"/>
              <a:chOff x="3992" y="1026"/>
              <a:chExt cx="363" cy="125"/>
            </a:xfrm>
          </p:grpSpPr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grpSp>
          <p:nvGrpSpPr>
            <p:cNvPr id="34" name="Group 21"/>
            <p:cNvGrpSpPr>
              <a:grpSpLocks/>
            </p:cNvGrpSpPr>
            <p:nvPr/>
          </p:nvGrpSpPr>
          <p:grpSpPr bwMode="auto">
            <a:xfrm rot="3910642">
              <a:off x="4985" y="1701"/>
              <a:ext cx="404" cy="151"/>
              <a:chOff x="3992" y="1026"/>
              <a:chExt cx="363" cy="125"/>
            </a:xfrm>
          </p:grpSpPr>
          <p:sp>
            <p:nvSpPr>
              <p:cNvPr id="63" name="Rectangle 22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64" name="Rectangle 23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grpSp>
          <p:nvGrpSpPr>
            <p:cNvPr id="35" name="Group 21"/>
            <p:cNvGrpSpPr>
              <a:grpSpLocks/>
            </p:cNvGrpSpPr>
            <p:nvPr/>
          </p:nvGrpSpPr>
          <p:grpSpPr bwMode="auto">
            <a:xfrm rot="-4057676">
              <a:off x="3112" y="1706"/>
              <a:ext cx="403" cy="151"/>
              <a:chOff x="3992" y="1026"/>
              <a:chExt cx="363" cy="125"/>
            </a:xfrm>
          </p:grpSpPr>
          <p:sp>
            <p:nvSpPr>
              <p:cNvPr id="61" name="Rectangle 22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grpSp>
          <p:nvGrpSpPr>
            <p:cNvPr id="36" name="Group 21"/>
            <p:cNvGrpSpPr>
              <a:grpSpLocks/>
            </p:cNvGrpSpPr>
            <p:nvPr/>
          </p:nvGrpSpPr>
          <p:grpSpPr bwMode="auto">
            <a:xfrm rot="6800653">
              <a:off x="4985" y="2435"/>
              <a:ext cx="403" cy="151"/>
              <a:chOff x="3992" y="1026"/>
              <a:chExt cx="363" cy="125"/>
            </a:xfrm>
          </p:grpSpPr>
          <p:sp>
            <p:nvSpPr>
              <p:cNvPr id="59" name="Rectangle 22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60" name="Rectangle 23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grpSp>
          <p:nvGrpSpPr>
            <p:cNvPr id="37" name="Group 21"/>
            <p:cNvGrpSpPr>
              <a:grpSpLocks/>
            </p:cNvGrpSpPr>
            <p:nvPr/>
          </p:nvGrpSpPr>
          <p:grpSpPr bwMode="auto">
            <a:xfrm rot="-1244060">
              <a:off x="4413" y="2971"/>
              <a:ext cx="408" cy="151"/>
              <a:chOff x="3992" y="1026"/>
              <a:chExt cx="363" cy="125"/>
            </a:xfrm>
          </p:grpSpPr>
          <p:sp>
            <p:nvSpPr>
              <p:cNvPr id="57" name="Rectangle 22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58" name="Rectangle 23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grpSp>
          <p:nvGrpSpPr>
            <p:cNvPr id="38" name="Group 21"/>
            <p:cNvGrpSpPr>
              <a:grpSpLocks/>
            </p:cNvGrpSpPr>
            <p:nvPr/>
          </p:nvGrpSpPr>
          <p:grpSpPr bwMode="auto">
            <a:xfrm rot="1288877">
              <a:off x="3658" y="2959"/>
              <a:ext cx="408" cy="151"/>
              <a:chOff x="3992" y="1026"/>
              <a:chExt cx="363" cy="125"/>
            </a:xfrm>
          </p:grpSpPr>
          <p:sp>
            <p:nvSpPr>
              <p:cNvPr id="55" name="Rectangle 22"/>
              <p:cNvSpPr>
                <a:spLocks noChangeArrowheads="1"/>
              </p:cNvSpPr>
              <p:nvPr/>
            </p:nvSpPr>
            <p:spPr bwMode="auto">
              <a:xfrm>
                <a:off x="3992" y="1026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  <p:sp>
            <p:nvSpPr>
              <p:cNvPr id="56" name="Rectangle 23"/>
              <p:cNvSpPr>
                <a:spLocks noChangeArrowheads="1"/>
              </p:cNvSpPr>
              <p:nvPr/>
            </p:nvSpPr>
            <p:spPr bwMode="auto">
              <a:xfrm>
                <a:off x="3992" y="1117"/>
                <a:ext cx="363" cy="3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Rockwell" pitchFamily="18" charset="0"/>
                </a:endParaRPr>
              </a:p>
            </p:txBody>
          </p:sp>
        </p:grp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 flipV="1">
              <a:off x="4007" y="2932"/>
              <a:ext cx="461" cy="45"/>
            </a:xfrm>
            <a:prstGeom prst="rect">
              <a:avLst/>
            </a:prstGeom>
            <a:solidFill>
              <a:srgbClr val="F5FB1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Rectangle 61"/>
            <p:cNvSpPr>
              <a:spLocks noChangeArrowheads="1"/>
            </p:cNvSpPr>
            <p:nvPr/>
          </p:nvSpPr>
          <p:spPr bwMode="auto">
            <a:xfrm flipV="1">
              <a:off x="4014" y="3047"/>
              <a:ext cx="443" cy="43"/>
            </a:xfrm>
            <a:prstGeom prst="rect">
              <a:avLst/>
            </a:prstGeom>
            <a:solidFill>
              <a:srgbClr val="F5FB1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 rot="-1324835">
              <a:off x="4513" y="3294"/>
              <a:ext cx="499" cy="68"/>
            </a:xfrm>
            <a:prstGeom prst="rect">
              <a:avLst/>
            </a:prstGeom>
            <a:solidFill>
              <a:srgbClr val="F5FB1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grpSp>
          <p:nvGrpSpPr>
            <p:cNvPr id="42" name="Group 63"/>
            <p:cNvGrpSpPr>
              <a:grpSpLocks/>
            </p:cNvGrpSpPr>
            <p:nvPr/>
          </p:nvGrpSpPr>
          <p:grpSpPr bwMode="auto">
            <a:xfrm rot="-1337500">
              <a:off x="4412" y="2925"/>
              <a:ext cx="408" cy="158"/>
              <a:chOff x="4800" y="3907"/>
              <a:chExt cx="461" cy="158"/>
            </a:xfrm>
          </p:grpSpPr>
          <p:sp>
            <p:nvSpPr>
              <p:cNvPr id="53" name="Rectangle 64"/>
              <p:cNvSpPr>
                <a:spLocks noChangeArrowheads="1"/>
              </p:cNvSpPr>
              <p:nvPr/>
            </p:nvSpPr>
            <p:spPr bwMode="auto">
              <a:xfrm flipV="1">
                <a:off x="4800" y="3907"/>
                <a:ext cx="461" cy="45"/>
              </a:xfrm>
              <a:prstGeom prst="rect">
                <a:avLst/>
              </a:prstGeom>
              <a:solidFill>
                <a:srgbClr val="F5FB1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/>
            </p:nvSpPr>
            <p:spPr bwMode="auto">
              <a:xfrm flipV="1">
                <a:off x="4807" y="4022"/>
                <a:ext cx="443" cy="43"/>
              </a:xfrm>
              <a:prstGeom prst="rect">
                <a:avLst/>
              </a:prstGeom>
              <a:solidFill>
                <a:srgbClr val="F5FB1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 rot="1351599">
              <a:off x="4490" y="1003"/>
              <a:ext cx="499" cy="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grpSp>
          <p:nvGrpSpPr>
            <p:cNvPr id="44" name="Group 67"/>
            <p:cNvGrpSpPr>
              <a:grpSpLocks/>
            </p:cNvGrpSpPr>
            <p:nvPr/>
          </p:nvGrpSpPr>
          <p:grpSpPr bwMode="auto">
            <a:xfrm rot="1131590">
              <a:off x="4432" y="1173"/>
              <a:ext cx="408" cy="158"/>
              <a:chOff x="4800" y="3907"/>
              <a:chExt cx="461" cy="158"/>
            </a:xfrm>
          </p:grpSpPr>
          <p:sp>
            <p:nvSpPr>
              <p:cNvPr id="51" name="Rectangle 68"/>
              <p:cNvSpPr>
                <a:spLocks noChangeArrowheads="1"/>
              </p:cNvSpPr>
              <p:nvPr/>
            </p:nvSpPr>
            <p:spPr bwMode="auto">
              <a:xfrm flipV="1">
                <a:off x="4800" y="3907"/>
                <a:ext cx="461" cy="4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" name="Rectangle 69"/>
              <p:cNvSpPr>
                <a:spLocks noChangeArrowheads="1"/>
              </p:cNvSpPr>
              <p:nvPr/>
            </p:nvSpPr>
            <p:spPr bwMode="auto">
              <a:xfrm flipV="1">
                <a:off x="4807" y="4022"/>
                <a:ext cx="443" cy="4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5397" y="1820"/>
              <a:ext cx="68" cy="6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 rot="-3986616">
              <a:off x="5227" y="2602"/>
              <a:ext cx="454" cy="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 rot="1356548">
              <a:off x="3492" y="3271"/>
              <a:ext cx="499" cy="68"/>
            </a:xfrm>
            <a:prstGeom prst="rect">
              <a:avLst/>
            </a:prstGeom>
            <a:solidFill>
              <a:srgbClr val="F5FB1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Rockwell" pitchFamily="18" charset="0"/>
              </a:endParaRPr>
            </a:p>
          </p:txBody>
        </p:sp>
        <p:grpSp>
          <p:nvGrpSpPr>
            <p:cNvPr id="48" name="Group 73"/>
            <p:cNvGrpSpPr>
              <a:grpSpLocks/>
            </p:cNvGrpSpPr>
            <p:nvPr/>
          </p:nvGrpSpPr>
          <p:grpSpPr bwMode="auto">
            <a:xfrm rot="1337500" flipH="1">
              <a:off x="3661" y="2908"/>
              <a:ext cx="408" cy="158"/>
              <a:chOff x="4800" y="3907"/>
              <a:chExt cx="461" cy="158"/>
            </a:xfrm>
          </p:grpSpPr>
          <p:sp>
            <p:nvSpPr>
              <p:cNvPr id="49" name="Rectangle 74"/>
              <p:cNvSpPr>
                <a:spLocks noChangeArrowheads="1"/>
              </p:cNvSpPr>
              <p:nvPr/>
            </p:nvSpPr>
            <p:spPr bwMode="auto">
              <a:xfrm flipV="1">
                <a:off x="4800" y="3907"/>
                <a:ext cx="461" cy="45"/>
              </a:xfrm>
              <a:prstGeom prst="rect">
                <a:avLst/>
              </a:prstGeom>
              <a:solidFill>
                <a:srgbClr val="F5FB1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" name="Rectangle 75"/>
              <p:cNvSpPr>
                <a:spLocks noChangeArrowheads="1"/>
              </p:cNvSpPr>
              <p:nvPr/>
            </p:nvSpPr>
            <p:spPr bwMode="auto">
              <a:xfrm flipV="1">
                <a:off x="4807" y="4022"/>
                <a:ext cx="443" cy="43"/>
              </a:xfrm>
              <a:prstGeom prst="rect">
                <a:avLst/>
              </a:prstGeom>
              <a:solidFill>
                <a:srgbClr val="F5FB1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7" name="Group 76"/>
          <p:cNvGrpSpPr>
            <a:grpSpLocks/>
          </p:cNvGrpSpPr>
          <p:nvPr/>
        </p:nvGrpSpPr>
        <p:grpSpPr bwMode="auto">
          <a:xfrm>
            <a:off x="5563189" y="5181633"/>
            <a:ext cx="3428411" cy="838167"/>
            <a:chOff x="793" y="3228"/>
            <a:chExt cx="2189" cy="995"/>
          </a:xfrm>
        </p:grpSpPr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793" y="3318"/>
              <a:ext cx="471" cy="203"/>
            </a:xfrm>
            <a:prstGeom prst="rect">
              <a:avLst/>
            </a:prstGeom>
            <a:solidFill>
              <a:srgbClr val="00C3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89" name="TextBox 53"/>
            <p:cNvSpPr txBox="1">
              <a:spLocks noChangeArrowheads="1"/>
            </p:cNvSpPr>
            <p:nvPr/>
          </p:nvSpPr>
          <p:spPr bwMode="auto">
            <a:xfrm>
              <a:off x="1337" y="3228"/>
              <a:ext cx="509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latin typeface="Rockwell" pitchFamily="18" charset="0"/>
                </a:rPr>
                <a:t>Ready</a:t>
              </a:r>
            </a:p>
          </p:txBody>
        </p:sp>
        <p:sp>
          <p:nvSpPr>
            <p:cNvPr id="90" name="Rectangle 132"/>
            <p:cNvSpPr>
              <a:spLocks noChangeArrowheads="1"/>
            </p:cNvSpPr>
            <p:nvPr/>
          </p:nvSpPr>
          <p:spPr bwMode="auto">
            <a:xfrm>
              <a:off x="793" y="3544"/>
              <a:ext cx="471" cy="203"/>
            </a:xfrm>
            <a:prstGeom prst="rect">
              <a:avLst/>
            </a:prstGeom>
            <a:solidFill>
              <a:srgbClr val="F5FB1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1" name="TextBox 53"/>
            <p:cNvSpPr txBox="1">
              <a:spLocks noChangeArrowheads="1"/>
            </p:cNvSpPr>
            <p:nvPr/>
          </p:nvSpPr>
          <p:spPr bwMode="auto">
            <a:xfrm>
              <a:off x="1340" y="3460"/>
              <a:ext cx="164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latin typeface="Rockwell" pitchFamily="18" charset="0"/>
                </a:rPr>
                <a:t>Missing timing adjustment</a:t>
              </a:r>
            </a:p>
          </p:txBody>
        </p:sp>
        <p:sp>
          <p:nvSpPr>
            <p:cNvPr id="92" name="Rectangle 132"/>
            <p:cNvSpPr>
              <a:spLocks noChangeArrowheads="1"/>
            </p:cNvSpPr>
            <p:nvPr/>
          </p:nvSpPr>
          <p:spPr bwMode="auto">
            <a:xfrm>
              <a:off x="793" y="3997"/>
              <a:ext cx="471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" name="TextBox 53"/>
            <p:cNvSpPr txBox="1">
              <a:spLocks noChangeArrowheads="1"/>
            </p:cNvSpPr>
            <p:nvPr/>
          </p:nvSpPr>
          <p:spPr bwMode="auto">
            <a:xfrm>
              <a:off x="1340" y="3912"/>
              <a:ext cx="164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latin typeface="Rockwell" pitchFamily="18" charset="0"/>
                </a:rPr>
                <a:t>Missing CAEN boards</a:t>
              </a:r>
            </a:p>
          </p:txBody>
        </p:sp>
        <p:sp>
          <p:nvSpPr>
            <p:cNvPr id="94" name="Rectangle 132"/>
            <p:cNvSpPr>
              <a:spLocks noChangeArrowheads="1"/>
            </p:cNvSpPr>
            <p:nvPr/>
          </p:nvSpPr>
          <p:spPr bwMode="auto">
            <a:xfrm>
              <a:off x="793" y="3769"/>
              <a:ext cx="471" cy="20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5" name="TextBox 53"/>
            <p:cNvSpPr txBox="1">
              <a:spLocks noChangeArrowheads="1"/>
            </p:cNvSpPr>
            <p:nvPr/>
          </p:nvSpPr>
          <p:spPr bwMode="auto">
            <a:xfrm>
              <a:off x="1340" y="3680"/>
              <a:ext cx="164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latin typeface="Rockwell" pitchFamily="18" charset="0"/>
                </a:rPr>
                <a:t>Noise on clock propagation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791200" y="1066800"/>
            <a:ext cx="29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Commissioning of RPC sectors</a:t>
            </a:r>
            <a:endParaRPr lang="en-US" dirty="0"/>
          </a:p>
        </p:txBody>
      </p:sp>
      <p:sp>
        <p:nvSpPr>
          <p:cNvPr id="98" name="TextBox 95"/>
          <p:cNvSpPr txBox="1">
            <a:spLocks noChangeArrowheads="1"/>
          </p:cNvSpPr>
          <p:nvPr/>
        </p:nvSpPr>
        <p:spPr bwMode="auto">
          <a:xfrm>
            <a:off x="3657600" y="4800600"/>
            <a:ext cx="17535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track </a:t>
            </a:r>
            <a:r>
              <a:rPr lang="en-GB" dirty="0" smtClean="0"/>
              <a:t>projections from RPCs</a:t>
            </a: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surface</a:t>
            </a:r>
          </a:p>
        </p:txBody>
      </p:sp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/>
          <a:srcRect b="6331"/>
          <a:stretch>
            <a:fillRect/>
          </a:stretch>
        </p:blipFill>
        <p:spPr bwMode="auto">
          <a:xfrm>
            <a:off x="97089" y="838200"/>
            <a:ext cx="3750241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1" name="Picture 100" descr="RPCextrap-to-surfa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" y="4038600"/>
            <a:ext cx="3603356" cy="2743200"/>
          </a:xfrm>
          <a:prstGeom prst="rect">
            <a:avLst/>
          </a:prstGeom>
        </p:spPr>
      </p:pic>
      <p:sp>
        <p:nvSpPr>
          <p:cNvPr id="100" name="Date Placeholder 9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TGC chambers</a:t>
            </a:r>
            <a:endParaRPr lang="en-US" dirty="0"/>
          </a:p>
        </p:txBody>
      </p:sp>
      <p:pic>
        <p:nvPicPr>
          <p:cNvPr id="4" name="Content Placeholder 3" descr="Run81390_C02_L4_wi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990600"/>
            <a:ext cx="3819556" cy="2700450"/>
          </a:xfrm>
          <a:noFill/>
          <a:ln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91000" y="3429000"/>
            <a:ext cx="2533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Red</a:t>
            </a:r>
            <a:r>
              <a:rPr lang="en-US" altLang="ja-JP" dirty="0"/>
              <a:t> : Previous</a:t>
            </a:r>
          </a:p>
          <a:p>
            <a:r>
              <a:rPr lang="en-US" altLang="ja-JP" dirty="0"/>
              <a:t>Black : Current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Blue</a:t>
            </a:r>
            <a:r>
              <a:rPr lang="en-US" altLang="ja-JP" dirty="0"/>
              <a:t> : Next</a:t>
            </a:r>
          </a:p>
          <a:p>
            <a:r>
              <a:rPr lang="en-US" altLang="ja-JP" dirty="0">
                <a:solidFill>
                  <a:srgbClr val="00FF00"/>
                </a:solidFill>
              </a:rPr>
              <a:t>Green</a:t>
            </a:r>
            <a:r>
              <a:rPr lang="en-US" altLang="ja-JP" dirty="0"/>
              <a:t> : Current or next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14800" y="27432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fficiency </a:t>
            </a:r>
            <a:r>
              <a:rPr lang="en-US" altLang="ja-JP" dirty="0"/>
              <a:t>with hits at </a:t>
            </a:r>
            <a:r>
              <a:rPr lang="en-US" altLang="ja-JP" dirty="0" smtClean="0"/>
              <a:t>“current” </a:t>
            </a:r>
            <a:r>
              <a:rPr lang="en-US" altLang="ja-JP" dirty="0"/>
              <a:t>or </a:t>
            </a:r>
            <a:r>
              <a:rPr lang="en-US" altLang="ja-JP" dirty="0" smtClean="0"/>
              <a:t>“next” bunch-crossing:  </a:t>
            </a:r>
            <a:endParaRPr lang="en-US" altLang="ja-JP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85800" y="3733800"/>
            <a:ext cx="327660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35814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r</a:t>
            </a:r>
          </a:p>
        </p:txBody>
      </p:sp>
      <p:pic>
        <p:nvPicPr>
          <p:cNvPr id="11" name="Picture 3" descr="Run81390_C02_L4_str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3954742"/>
            <a:ext cx="3783012" cy="2674658"/>
          </a:xfrm>
          <a:prstGeom prst="rect">
            <a:avLst/>
          </a:prstGeom>
          <a:noFill/>
          <a:ln/>
        </p:spPr>
      </p:pic>
      <p:sp>
        <p:nvSpPr>
          <p:cNvPr id="12" name="TextBox 11"/>
          <p:cNvSpPr txBox="1"/>
          <p:nvPr/>
        </p:nvSpPr>
        <p:spPr>
          <a:xfrm>
            <a:off x="4191000" y="1295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Flammable gas system allowed only since July 2008:  very low efficiency before that time. Studies of efficiency (and timing) started recently and are still underway.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124200" cy="639762"/>
          </a:xfrm>
        </p:spPr>
        <p:txBody>
          <a:bodyPr/>
          <a:lstStyle/>
          <a:p>
            <a:r>
              <a:rPr lang="en-US" dirty="0" smtClean="0"/>
              <a:t>Muon alignment system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-1"/>
            <a:ext cx="3124200" cy="32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0"/>
            <a:ext cx="2514600" cy="21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arrelAlig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"/>
            <a:ext cx="2309912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12192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support structures in our air-core </a:t>
            </a:r>
            <a:r>
              <a:rPr lang="en-US" dirty="0" err="1" smtClean="0"/>
              <a:t>toroid</a:t>
            </a:r>
            <a:r>
              <a:rPr lang="en-US" dirty="0" smtClean="0"/>
              <a:t> are light enough that the relative alignment of the </a:t>
            </a:r>
            <a:r>
              <a:rPr lang="en-US" dirty="0"/>
              <a:t>M</a:t>
            </a:r>
            <a:r>
              <a:rPr lang="en-US" dirty="0" smtClean="0"/>
              <a:t>uon stations changes with time (e.g.: turning on/off the magnets, temperature variations – effects </a:t>
            </a:r>
            <a:r>
              <a:rPr lang="en-US" dirty="0" smtClean="0">
                <a:sym typeface="Symbol"/>
              </a:rPr>
              <a:t> 0.1 – 1 mm)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429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alignment system (optical devices,  calibrated and accurately  positioned on chambers to determine the geometry  of the spectrometer.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04472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Barrel: limitations in positioning accuracy and calibration requires that the alignment system will be used in </a:t>
            </a:r>
            <a:r>
              <a:rPr lang="en-US" b="1" dirty="0" smtClean="0">
                <a:solidFill>
                  <a:srgbClr val="002060"/>
                </a:solidFill>
              </a:rPr>
              <a:t>relative mode</a:t>
            </a:r>
            <a:r>
              <a:rPr lang="en-US" dirty="0" smtClean="0">
                <a:solidFill>
                  <a:srgbClr val="002060"/>
                </a:solidFill>
              </a:rPr>
              <a:t>, referred to </a:t>
            </a:r>
            <a:r>
              <a:rPr lang="en-US" dirty="0" err="1" smtClean="0">
                <a:solidFill>
                  <a:srgbClr val="002060"/>
                </a:solidFill>
              </a:rPr>
              <a:t>alignement</a:t>
            </a:r>
            <a:r>
              <a:rPr lang="en-US" dirty="0" smtClean="0">
                <a:solidFill>
                  <a:srgbClr val="002060"/>
                </a:solidFill>
              </a:rPr>
              <a:t> data and tracks measured with </a:t>
            </a:r>
            <a:r>
              <a:rPr lang="en-US" b="1" dirty="0" err="1" smtClean="0">
                <a:solidFill>
                  <a:srgbClr val="002060"/>
                </a:solidFill>
              </a:rPr>
              <a:t>toroids</a:t>
            </a:r>
            <a:r>
              <a:rPr lang="en-US" b="1" dirty="0" smtClean="0">
                <a:solidFill>
                  <a:srgbClr val="002060"/>
                </a:solidFill>
              </a:rPr>
              <a:t> off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2578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00"/>
                </a:solidFill>
              </a:rPr>
              <a:t>EndCap</a:t>
            </a:r>
            <a:r>
              <a:rPr lang="en-US" dirty="0" smtClean="0">
                <a:solidFill>
                  <a:srgbClr val="006600"/>
                </a:solidFill>
              </a:rPr>
              <a:t>: the implementation has been accurate enough so that the geometry of the </a:t>
            </a:r>
            <a:r>
              <a:rPr lang="en-US" dirty="0" err="1" smtClean="0">
                <a:solidFill>
                  <a:srgbClr val="006600"/>
                </a:solidFill>
              </a:rPr>
              <a:t>spectro</a:t>
            </a:r>
            <a:r>
              <a:rPr lang="en-US" dirty="0" smtClean="0">
                <a:solidFill>
                  <a:srgbClr val="006600"/>
                </a:solidFill>
              </a:rPr>
              <a:t>-meter can be achieved from the alignment system alone </a:t>
            </a:r>
            <a:r>
              <a:rPr lang="en-US" b="1" dirty="0" smtClean="0">
                <a:solidFill>
                  <a:srgbClr val="006600"/>
                </a:solidFill>
              </a:rPr>
              <a:t>(absolute mode) </a:t>
            </a:r>
            <a:r>
              <a:rPr lang="en-US" dirty="0" smtClean="0">
                <a:solidFill>
                  <a:srgbClr val="006600"/>
                </a:solidFill>
              </a:rPr>
              <a:t>with precision as good as </a:t>
            </a:r>
            <a:r>
              <a:rPr lang="en-US" dirty="0" smtClean="0">
                <a:solidFill>
                  <a:srgbClr val="006600"/>
                </a:solidFill>
                <a:sym typeface="Symbol"/>
              </a:rPr>
              <a:t> 40 m in the bending plane. 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Combined cosmic runs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r="33600" b="32463"/>
          <a:stretch>
            <a:fillRect/>
          </a:stretch>
        </p:blipFill>
        <p:spPr bwMode="auto">
          <a:xfrm>
            <a:off x="5943600" y="762000"/>
            <a:ext cx="3111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648200" y="3733803"/>
            <a:ext cx="2857676" cy="2819397"/>
            <a:chOff x="3120" y="2448"/>
            <a:chExt cx="1610" cy="1584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/>
            <a:srcRect l="6000" t="31305" r="62399" b="37102"/>
            <a:stretch>
              <a:fillRect/>
            </a:stretch>
          </p:blipFill>
          <p:spPr bwMode="auto">
            <a:xfrm>
              <a:off x="3200" y="2448"/>
              <a:ext cx="1530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080" y="2544"/>
              <a:ext cx="240" cy="336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840" y="2688"/>
              <a:ext cx="240" cy="336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120" y="2832"/>
              <a:ext cx="672" cy="624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224" y="2832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2000">
                  <a:solidFill>
                    <a:schemeClr val="hlink"/>
                  </a:solidFill>
                </a:rPr>
                <a:t>LAr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984" y="2976"/>
              <a:ext cx="3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2000">
                  <a:solidFill>
                    <a:schemeClr val="folHlink"/>
                  </a:solidFill>
                </a:rPr>
                <a:t>Tile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120" y="3408"/>
              <a:ext cx="5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2000">
                  <a:solidFill>
                    <a:srgbClr val="00CC00"/>
                  </a:solidFill>
                </a:rPr>
                <a:t>Muon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0" y="990600"/>
            <a:ext cx="4267200" cy="3048000"/>
            <a:chOff x="144" y="2319"/>
            <a:chExt cx="2560" cy="1701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t="6458"/>
            <a:stretch>
              <a:fillRect/>
            </a:stretch>
          </p:blipFill>
          <p:spPr bwMode="auto">
            <a:xfrm>
              <a:off x="144" y="2319"/>
              <a:ext cx="2544" cy="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584" y="3824"/>
              <a:ext cx="1120" cy="1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CA" sz="1600" b="1">
                  <a:sym typeface="Symbol" pitchFamily="18" charset="2"/>
                </a:rPr>
                <a:t></a:t>
              </a:r>
              <a:r>
                <a:rPr lang="en-CA" sz="1600" b="1" baseline="-25000">
                  <a:sym typeface="Symbol" pitchFamily="18" charset="2"/>
                </a:rPr>
                <a:t>ID</a:t>
              </a:r>
              <a:r>
                <a:rPr lang="en-CA" sz="1600" b="1">
                  <a:sym typeface="Symbol" pitchFamily="18" charset="2"/>
                </a:rPr>
                <a:t>-</a:t>
              </a:r>
              <a:r>
                <a:rPr lang="en-CA" sz="1600" b="1" baseline="-25000">
                  <a:sym typeface="Symbol" pitchFamily="18" charset="2"/>
                </a:rPr>
                <a:t>MS </a:t>
              </a:r>
              <a:r>
                <a:rPr lang="en-CA" sz="1600" b="1">
                  <a:sym typeface="Symbol" pitchFamily="18" charset="2"/>
                </a:rPr>
                <a:t>(rad)</a:t>
              </a:r>
            </a:p>
          </p:txBody>
        </p: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/>
          <a:srcRect l="4138" t="11325" r="4138" b="3236"/>
          <a:stretch>
            <a:fillRect/>
          </a:stretch>
        </p:blipFill>
        <p:spPr bwMode="auto">
          <a:xfrm>
            <a:off x="152399" y="4191000"/>
            <a:ext cx="447750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attempts of alignment in Inner Detector</a:t>
            </a:r>
            <a:endParaRPr lang="en-US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 r="66292" b="53905"/>
          <a:stretch>
            <a:fillRect/>
          </a:stretch>
        </p:blipFill>
        <p:spPr bwMode="auto">
          <a:xfrm>
            <a:off x="838200" y="1759803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8078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SCT alignment with small sample of </a:t>
            </a:r>
            <a:r>
              <a:rPr lang="en-US" sz="1600" dirty="0" err="1" smtClean="0"/>
              <a:t>cosmics</a:t>
            </a:r>
            <a:r>
              <a:rPr lang="en-US" sz="1600" dirty="0" smtClean="0"/>
              <a:t>, only layer-to-layer alignment</a:t>
            </a:r>
            <a:endParaRPr lang="en-US" sz="1600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/>
          <a:srcRect r="65432" b="55716"/>
          <a:stretch>
            <a:fillRect/>
          </a:stretch>
        </p:blipFill>
        <p:spPr bwMode="auto">
          <a:xfrm>
            <a:off x="4572000" y="1759803"/>
            <a:ext cx="3276600" cy="306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4901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Pixel to SCT/Pixel alignment (layer-to-layer)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990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samples of </a:t>
            </a:r>
            <a:r>
              <a:rPr lang="en-US" dirty="0" err="1" smtClean="0"/>
              <a:t>cosmics</a:t>
            </a:r>
            <a:r>
              <a:rPr lang="en-US" dirty="0" smtClean="0"/>
              <a:t>, no B-field, no vertex cut, alignment of layers and not single modules yet, units in mm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dirty="0" smtClean="0"/>
              <a:t>Cosmic events taken with magnets 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even something like this</a:t>
            </a:r>
          </a:p>
          <a:p>
            <a:r>
              <a:rPr lang="en-US" dirty="0" smtClean="0"/>
              <a:t>(TRT/barrel projected to z=0):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375480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105400" y="762000"/>
            <a:ext cx="353346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/>
          <a:srcRect l="4063" t="26913" r="13547" b="6729"/>
          <a:stretch>
            <a:fillRect/>
          </a:stretch>
        </p:blipFill>
        <p:spPr bwMode="auto">
          <a:xfrm>
            <a:off x="4038600" y="4419600"/>
            <a:ext cx="2438400" cy="23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52400"/>
            <a:ext cx="4419600" cy="639762"/>
          </a:xfrm>
        </p:spPr>
        <p:txBody>
          <a:bodyPr/>
          <a:lstStyle/>
          <a:p>
            <a:r>
              <a:rPr lang="en-US" dirty="0" smtClean="0"/>
              <a:t> ATLAS Trigger / DAQ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0425" y="1074738"/>
            <a:ext cx="30257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57775" y="1582738"/>
            <a:ext cx="628650" cy="31591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800040"/>
            </a:solidFill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800040"/>
                </a:solidFill>
                <a:latin typeface="Verdana" pitchFamily="34" charset="0"/>
                <a:ea typeface="ＭＳ Ｐゴシック"/>
                <a:cs typeface="ＭＳ Ｐゴシック"/>
              </a:rPr>
              <a:t>SDX1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14825" y="3302000"/>
            <a:ext cx="728663" cy="315913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800040"/>
            </a:solidFill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800040"/>
                </a:solidFill>
                <a:latin typeface="Verdana" pitchFamily="34" charset="0"/>
                <a:ea typeface="ＭＳ Ｐゴシック"/>
                <a:cs typeface="ＭＳ Ｐゴシック"/>
              </a:rPr>
              <a:t>USA15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89700" y="4241800"/>
            <a:ext cx="625475" cy="315913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800040"/>
            </a:solidFill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800040"/>
                </a:solidFill>
                <a:latin typeface="Verdana" pitchFamily="34" charset="0"/>
                <a:ea typeface="ＭＳ Ｐゴシック"/>
                <a:cs typeface="ＭＳ Ｐゴシック"/>
              </a:rPr>
              <a:t>UX15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860550" y="6196013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1" lang="fr-FR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96000" y="4732338"/>
            <a:ext cx="990600" cy="838200"/>
          </a:xfrm>
          <a:prstGeom prst="rect">
            <a:avLst/>
          </a:prstGeom>
          <a:solidFill>
            <a:srgbClr val="FFF2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ATLAS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detector</a:t>
            </a:r>
            <a:endParaRPr lang="en-US" sz="2400">
              <a:ea typeface="ＭＳ Ｐゴシック"/>
              <a:cs typeface="ＭＳ Ｐゴシック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343400" y="4732338"/>
            <a:ext cx="533400" cy="838200"/>
          </a:xfrm>
          <a:prstGeom prst="rect">
            <a:avLst/>
          </a:prstGeom>
          <a:solidFill>
            <a:srgbClr val="FFF2E4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Read-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Out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Drivers</a:t>
            </a:r>
          </a:p>
          <a:p>
            <a:pPr algn="ctr" eaLnBrk="0" hangingPunct="0"/>
            <a:r>
              <a:rPr lang="en-US" sz="1000">
                <a:ea typeface="ＭＳ Ｐゴシック"/>
                <a:cs typeface="ＭＳ Ｐゴシック"/>
              </a:rPr>
              <a:t>(</a:t>
            </a:r>
            <a:r>
              <a:rPr lang="en-US" sz="1200" b="1">
                <a:solidFill>
                  <a:srgbClr val="FF0000"/>
                </a:solidFill>
                <a:ea typeface="ＭＳ Ｐゴシック"/>
                <a:cs typeface="ＭＳ Ｐゴシック"/>
              </a:rPr>
              <a:t>ROD</a:t>
            </a:r>
            <a:r>
              <a:rPr lang="en-US" sz="1200">
                <a:ea typeface="ＭＳ Ｐゴシック"/>
                <a:cs typeface="ＭＳ Ｐゴシック"/>
              </a:rPr>
              <a:t>s</a:t>
            </a:r>
            <a:r>
              <a:rPr lang="en-US" sz="1000">
                <a:ea typeface="ＭＳ Ｐゴシック"/>
                <a:cs typeface="ＭＳ Ｐゴシック"/>
              </a:rPr>
              <a:t>)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105400" y="5341938"/>
            <a:ext cx="533400" cy="625475"/>
          </a:xfrm>
          <a:prstGeom prst="rect">
            <a:avLst/>
          </a:prstGeom>
          <a:solidFill>
            <a:srgbClr val="FFF2E4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First-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level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trigger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5638800" y="5418138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971800" y="4748213"/>
            <a:ext cx="914400" cy="838200"/>
          </a:xfrm>
          <a:prstGeom prst="rect">
            <a:avLst/>
          </a:prstGeom>
          <a:solidFill>
            <a:srgbClr val="FFF2E4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Read-Out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Subsystems</a:t>
            </a:r>
          </a:p>
          <a:p>
            <a:pPr algn="ctr" eaLnBrk="0" hangingPunct="0"/>
            <a:r>
              <a:rPr lang="en-US" sz="1000">
                <a:ea typeface="ＭＳ Ｐゴシック"/>
                <a:cs typeface="ＭＳ Ｐゴシック"/>
              </a:rPr>
              <a:t>(</a:t>
            </a:r>
            <a:r>
              <a:rPr lang="en-US" sz="1200" b="1">
                <a:solidFill>
                  <a:srgbClr val="FF0000"/>
                </a:solidFill>
                <a:ea typeface="ＭＳ Ｐゴシック"/>
                <a:cs typeface="ＭＳ Ｐゴシック"/>
              </a:rPr>
              <a:t>ROS</a:t>
            </a:r>
            <a:r>
              <a:rPr lang="en-US" sz="1200">
                <a:ea typeface="ＭＳ Ｐゴシック"/>
                <a:cs typeface="ＭＳ Ｐゴシック"/>
              </a:rPr>
              <a:t>s</a:t>
            </a:r>
            <a:r>
              <a:rPr lang="en-US" sz="1000">
                <a:ea typeface="ＭＳ Ｐゴシック"/>
                <a:cs typeface="ＭＳ Ｐゴシック"/>
              </a:rPr>
              <a:t>)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638800" y="5494338"/>
            <a:ext cx="457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1600200" y="2378075"/>
            <a:ext cx="0" cy="36877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rot="5400000" flipH="1">
            <a:off x="5486400" y="4656138"/>
            <a:ext cx="0" cy="12192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16200000" flipH="1" flipV="1">
            <a:off x="5482431" y="4585495"/>
            <a:ext cx="9525" cy="1217612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16200000" flipH="1" flipV="1">
            <a:off x="5482431" y="4509295"/>
            <a:ext cx="9525" cy="1217612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rot="16200000" flipH="1" flipV="1">
            <a:off x="5481637" y="4432301"/>
            <a:ext cx="9525" cy="12192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rot="16200000" flipH="1" flipV="1">
            <a:off x="5481638" y="4357688"/>
            <a:ext cx="11112" cy="1217612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rot="16200000" flipV="1">
            <a:off x="4113213" y="5229225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rot="16200000" flipV="1">
            <a:off x="4113213" y="5153025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rot="16200000" flipV="1">
            <a:off x="4113213" y="5076825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rot="16200000" flipV="1">
            <a:off x="4113213" y="5000625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rot="16200000" flipV="1">
            <a:off x="4114800" y="4926013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rot="16200000" flipV="1">
            <a:off x="4113213" y="4848225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rot="16200000" flipV="1">
            <a:off x="4113213" y="4772025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rot="16200000" flipV="1">
            <a:off x="4113213" y="4695825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rot="16200000" flipV="1">
            <a:off x="4113213" y="4619625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210300" y="5586413"/>
            <a:ext cx="63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800040"/>
                </a:solidFill>
                <a:ea typeface="ＭＳ Ｐゴシック"/>
                <a:cs typeface="ＭＳ Ｐゴシック"/>
              </a:rPr>
              <a:t>UX15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143125" y="4062413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800040"/>
                </a:solidFill>
                <a:ea typeface="ＭＳ Ｐゴシック"/>
                <a:cs typeface="ＭＳ Ｐゴシック"/>
              </a:rPr>
              <a:t>USA15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60750" y="2420938"/>
            <a:ext cx="11113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536950" y="2420938"/>
            <a:ext cx="11113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762500" y="4529138"/>
            <a:ext cx="962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Dedicated links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362200" y="5815013"/>
            <a:ext cx="167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Timing Trigger Control (TTC)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879850" y="4175125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1600</a:t>
            </a:r>
          </a:p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Read-</a:t>
            </a:r>
          </a:p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Out</a:t>
            </a:r>
          </a:p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Links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 rot="16200000">
            <a:off x="3360738" y="3133725"/>
            <a:ext cx="1095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Gigabit Ethernet</a:t>
            </a: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rot="16200000" flipH="1" flipV="1">
            <a:off x="5480844" y="4280694"/>
            <a:ext cx="11112" cy="12192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rot="16200000" flipH="1" flipV="1">
            <a:off x="5480051" y="4203700"/>
            <a:ext cx="11112" cy="1220787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rot="5400000" flipH="1">
            <a:off x="4991100" y="5303838"/>
            <a:ext cx="0" cy="22860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3624263" y="2420938"/>
            <a:ext cx="11112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3711575" y="2420938"/>
            <a:ext cx="11113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3798888" y="2420938"/>
            <a:ext cx="11112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3384550" y="2420938"/>
            <a:ext cx="11113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3308350" y="2420938"/>
            <a:ext cx="11113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3232150" y="2420938"/>
            <a:ext cx="11113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3155950" y="2420938"/>
            <a:ext cx="11113" cy="2311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752600" y="5341938"/>
            <a:ext cx="533400" cy="457200"/>
          </a:xfrm>
          <a:prstGeom prst="rect">
            <a:avLst/>
          </a:prstGeom>
          <a:solidFill>
            <a:srgbClr val="FFF2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ea typeface="ＭＳ Ｐゴシック"/>
                <a:cs typeface="ＭＳ Ｐゴシック"/>
              </a:rPr>
              <a:t>RoI</a:t>
            </a:r>
          </a:p>
          <a:p>
            <a:pPr algn="ctr" eaLnBrk="0" hangingPunct="0"/>
            <a:r>
              <a:rPr lang="en-US" sz="1000">
                <a:ea typeface="ＭＳ Ｐゴシック"/>
                <a:cs typeface="ＭＳ Ｐゴシック"/>
              </a:rPr>
              <a:t>Builder</a:t>
            </a:r>
            <a:endParaRPr lang="en-US" sz="2400">
              <a:ea typeface="ＭＳ Ｐゴシック"/>
              <a:cs typeface="ＭＳ Ｐゴシック"/>
            </a:endParaRPr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1524000" y="4062413"/>
            <a:ext cx="4343400" cy="0"/>
          </a:xfrm>
          <a:prstGeom prst="line">
            <a:avLst/>
          </a:prstGeom>
          <a:noFill/>
          <a:ln w="12700">
            <a:solidFill>
              <a:srgbClr val="8000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H="1">
            <a:off x="2286000" y="5646738"/>
            <a:ext cx="2819400" cy="15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H="1">
            <a:off x="2286000" y="5722938"/>
            <a:ext cx="2819400" cy="15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V="1">
            <a:off x="2057400" y="2827338"/>
            <a:ext cx="0" cy="2514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H="1" flipV="1">
            <a:off x="5715000" y="5494338"/>
            <a:ext cx="76200" cy="152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 flipV="1">
            <a:off x="5791200" y="5646738"/>
            <a:ext cx="0" cy="3968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1600200" y="5494338"/>
            <a:ext cx="152400" cy="152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H="1" flipV="1">
            <a:off x="4876800" y="5494338"/>
            <a:ext cx="152400" cy="5492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3886200" y="1700213"/>
            <a:ext cx="381000" cy="152400"/>
          </a:xfrm>
          <a:prstGeom prst="rect">
            <a:avLst/>
          </a:prstGeom>
          <a:solidFill>
            <a:srgbClr val="FFF2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00">
                <a:ea typeface="ＭＳ Ｐゴシック"/>
                <a:cs typeface="ＭＳ Ｐゴシック"/>
              </a:rPr>
              <a:t>pROS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H="1">
            <a:off x="4343400" y="4459288"/>
            <a:ext cx="1447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 rot="16200000">
            <a:off x="1199357" y="4004469"/>
            <a:ext cx="127158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Regions Of Interest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4343400" y="4478338"/>
            <a:ext cx="474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ea typeface="ＭＳ Ｐゴシック"/>
                <a:cs typeface="ＭＳ Ｐゴシック"/>
              </a:rPr>
              <a:t>VME</a:t>
            </a: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2711450" y="4291013"/>
            <a:ext cx="48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ea typeface="ＭＳ Ｐゴシック"/>
                <a:cs typeface="ＭＳ Ｐゴシック"/>
              </a:rPr>
              <a:t>~150</a:t>
            </a:r>
          </a:p>
          <a:p>
            <a:pPr eaLnBrk="0" hangingPunct="0"/>
            <a:r>
              <a:rPr lang="en-US" sz="1200">
                <a:ea typeface="ＭＳ Ｐゴシック"/>
                <a:cs typeface="ＭＳ Ｐゴシック"/>
              </a:rPr>
              <a:t>PCs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4267200" y="4062413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i="1">
                <a:ea typeface="ＭＳ Ｐゴシック"/>
                <a:cs typeface="ＭＳ Ｐゴシック"/>
              </a:rPr>
              <a:t>Data of events accepted</a:t>
            </a:r>
          </a:p>
          <a:p>
            <a:pPr eaLnBrk="0" hangingPunct="0"/>
            <a:r>
              <a:rPr lang="en-US" sz="1000" i="1">
                <a:ea typeface="ＭＳ Ｐゴシック"/>
                <a:cs typeface="ＭＳ Ｐゴシック"/>
              </a:rPr>
              <a:t>by first-level trigger</a:t>
            </a:r>
            <a:endParaRPr lang="en-US" sz="1000">
              <a:ea typeface="ＭＳ Ｐゴシック"/>
              <a:cs typeface="ＭＳ Ｐゴシック"/>
            </a:endParaRPr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V="1">
            <a:off x="5867400" y="4062413"/>
            <a:ext cx="0" cy="1981200"/>
          </a:xfrm>
          <a:prstGeom prst="line">
            <a:avLst/>
          </a:prstGeom>
          <a:noFill/>
          <a:ln w="12700">
            <a:solidFill>
              <a:srgbClr val="8000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H="1">
            <a:off x="3048000" y="2552700"/>
            <a:ext cx="0" cy="1447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 rot="16200000">
            <a:off x="2155031" y="3059907"/>
            <a:ext cx="13049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i="1">
                <a:ea typeface="ＭＳ Ｐゴシック"/>
                <a:cs typeface="ＭＳ Ｐゴシック"/>
              </a:rPr>
              <a:t>Event data requests</a:t>
            </a:r>
          </a:p>
          <a:p>
            <a:pPr eaLnBrk="0" hangingPunct="0"/>
            <a:r>
              <a:rPr lang="en-US" sz="1000" i="1">
                <a:ea typeface="ＭＳ Ｐゴシック"/>
                <a:cs typeface="ＭＳ Ｐゴシック"/>
              </a:rPr>
              <a:t>Delete commands  </a:t>
            </a: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 rot="16200000">
            <a:off x="1754188" y="3205162"/>
            <a:ext cx="1416050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i="1">
                <a:ea typeface="ＭＳ Ｐゴシック"/>
                <a:cs typeface="ＭＳ Ｐゴシック"/>
              </a:rPr>
              <a:t>Requested event data</a:t>
            </a: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H="1">
            <a:off x="2606675" y="2552700"/>
            <a:ext cx="0" cy="144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7"/>
          <p:cNvSpPr txBox="1">
            <a:spLocks noChangeArrowheads="1"/>
          </p:cNvSpPr>
          <p:nvPr/>
        </p:nvSpPr>
        <p:spPr bwMode="auto">
          <a:xfrm>
            <a:off x="3943350" y="1808163"/>
            <a:ext cx="485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ea typeface="ＭＳ Ｐゴシック"/>
                <a:cs typeface="ＭＳ Ｐゴシック"/>
              </a:rPr>
              <a:t>stores </a:t>
            </a:r>
          </a:p>
          <a:p>
            <a:pPr eaLnBrk="0" hangingPunct="0"/>
            <a:r>
              <a:rPr lang="en-US" sz="900">
                <a:ea typeface="ＭＳ Ｐゴシック"/>
                <a:cs typeface="ＭＳ Ｐゴシック"/>
              </a:rPr>
              <a:t>LVL2</a:t>
            </a:r>
          </a:p>
          <a:p>
            <a:pPr eaLnBrk="0" hangingPunct="0"/>
            <a:r>
              <a:rPr lang="en-US" sz="900">
                <a:ea typeface="ＭＳ Ｐゴシック"/>
                <a:cs typeface="ＭＳ Ｐゴシック"/>
              </a:rPr>
              <a:t>output</a:t>
            </a:r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1981200" y="2827338"/>
            <a:ext cx="0" cy="2514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2582863" y="6067425"/>
            <a:ext cx="3398837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ea typeface="ＭＳ Ｐゴシック"/>
                <a:cs typeface="ＭＳ Ｐゴシック"/>
              </a:rPr>
              <a:t>Event data pushed @ ≤ 100 kHz, </a:t>
            </a:r>
          </a:p>
          <a:p>
            <a:pPr eaLnBrk="0" hangingPunct="0"/>
            <a:r>
              <a:rPr lang="en-US" sz="1600" b="1">
                <a:ea typeface="ＭＳ Ｐゴシック"/>
                <a:cs typeface="ＭＳ Ｐゴシック"/>
              </a:rPr>
              <a:t>1600 fragments of ~ 1 kByte each</a:t>
            </a:r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4098925" y="954088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Second-</a:t>
            </a:r>
          </a:p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level</a:t>
            </a:r>
          </a:p>
          <a:p>
            <a:pPr eaLnBrk="0" hangingPunct="0"/>
            <a:r>
              <a:rPr lang="en-US" sz="1000">
                <a:ea typeface="ＭＳ Ｐゴシック"/>
                <a:cs typeface="ＭＳ Ｐゴシック"/>
              </a:rPr>
              <a:t>trigger</a:t>
            </a:r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V="1">
            <a:off x="1600200" y="6043613"/>
            <a:ext cx="4191000" cy="158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" name="Group 72"/>
          <p:cNvGrpSpPr>
            <a:grpSpLocks/>
          </p:cNvGrpSpPr>
          <p:nvPr/>
        </p:nvGrpSpPr>
        <p:grpSpPr bwMode="auto">
          <a:xfrm>
            <a:off x="127000" y="400050"/>
            <a:ext cx="4302125" cy="4699000"/>
            <a:chOff x="87" y="336"/>
            <a:chExt cx="2936" cy="2960"/>
          </a:xfrm>
        </p:grpSpPr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936" y="1920"/>
              <a:ext cx="1768" cy="0"/>
            </a:xfrm>
            <a:prstGeom prst="line">
              <a:avLst/>
            </a:prstGeom>
            <a:noFill/>
            <a:ln w="12700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1196" y="1574"/>
              <a:ext cx="364" cy="288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LVL2</a:t>
              </a:r>
            </a:p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Super-</a:t>
              </a:r>
            </a:p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visor</a:t>
              </a:r>
              <a:endParaRPr lang="en-US" sz="2400">
                <a:ea typeface="ＭＳ Ｐゴシック"/>
                <a:cs typeface="ＭＳ Ｐゴシック"/>
              </a:endParaRPr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auto">
            <a:xfrm flipV="1">
              <a:off x="1092" y="1488"/>
              <a:ext cx="104" cy="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76"/>
            <p:cNvSpPr txBox="1">
              <a:spLocks noChangeArrowheads="1"/>
            </p:cNvSpPr>
            <p:nvPr/>
          </p:nvSpPr>
          <p:spPr bwMode="auto">
            <a:xfrm>
              <a:off x="936" y="336"/>
              <a:ext cx="4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800040"/>
                  </a:solidFill>
                  <a:ea typeface="ＭＳ Ｐゴシック"/>
                  <a:cs typeface="ＭＳ Ｐゴシック"/>
                </a:rPr>
                <a:t>SDX1</a:t>
              </a:r>
            </a:p>
          </p:txBody>
        </p:sp>
        <p:sp>
          <p:nvSpPr>
            <p:cNvPr id="79" name="Text Box 77"/>
            <p:cNvSpPr txBox="1">
              <a:spLocks noChangeArrowheads="1"/>
            </p:cNvSpPr>
            <p:nvPr/>
          </p:nvSpPr>
          <p:spPr bwMode="auto">
            <a:xfrm>
              <a:off x="156" y="420"/>
              <a:ext cx="62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ea typeface="ＭＳ Ｐゴシック"/>
                  <a:cs typeface="ＭＳ Ｐゴシック"/>
                </a:rPr>
                <a:t>CERN </a:t>
              </a:r>
            </a:p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ea typeface="ＭＳ Ｐゴシック"/>
                  <a:cs typeface="ＭＳ Ｐゴシック"/>
                </a:rPr>
                <a:t>computer </a:t>
              </a:r>
            </a:p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ea typeface="ＭＳ Ｐゴシック"/>
                  <a:cs typeface="ＭＳ Ｐゴシック"/>
                </a:rPr>
                <a:t>centre</a:t>
              </a:r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auto">
            <a:xfrm flipV="1">
              <a:off x="2132" y="1094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auto">
            <a:xfrm flipV="1">
              <a:off x="1560" y="1594"/>
              <a:ext cx="468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988" y="1200"/>
              <a:ext cx="364" cy="288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900">
                  <a:ea typeface="ＭＳ Ｐゴシック"/>
                  <a:cs typeface="ＭＳ Ｐゴシック"/>
                </a:rPr>
                <a:t>DataFlow</a:t>
              </a:r>
            </a:p>
            <a:p>
              <a:pPr algn="ctr" eaLnBrk="0" hangingPunct="0"/>
              <a:r>
                <a:rPr lang="en-US" sz="900">
                  <a:ea typeface="ＭＳ Ｐゴシック"/>
                  <a:cs typeface="ＭＳ Ｐゴシック"/>
                </a:rPr>
                <a:t>Manager</a:t>
              </a:r>
              <a:endParaRPr lang="en-US" sz="2400">
                <a:ea typeface="ＭＳ Ｐゴシック"/>
                <a:cs typeface="ＭＳ Ｐゴシック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560" y="672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Event</a:t>
              </a:r>
            </a:p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Filter</a:t>
              </a:r>
            </a:p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(EF)</a:t>
              </a: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V="1">
              <a:off x="936" y="384"/>
              <a:ext cx="0" cy="1536"/>
            </a:xfrm>
            <a:prstGeom prst="line">
              <a:avLst/>
            </a:prstGeom>
            <a:noFill/>
            <a:ln w="12700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1352" y="1455"/>
              <a:ext cx="67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 flipV="1">
              <a:off x="2184" y="1094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 flipV="1">
              <a:off x="2236" y="1094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 flipV="1">
              <a:off x="2288" y="1094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 flipV="1">
              <a:off x="2466" y="1094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auto">
            <a:xfrm flipV="1">
              <a:off x="2518" y="1094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auto">
            <a:xfrm flipV="1">
              <a:off x="2570" y="1094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auto">
            <a:xfrm flipV="1">
              <a:off x="2622" y="1094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auto">
            <a:xfrm flipV="1">
              <a:off x="1924" y="110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auto">
            <a:xfrm flipV="1">
              <a:off x="1924" y="1056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auto">
            <a:xfrm flipV="1">
              <a:off x="1612" y="1104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auto">
            <a:xfrm>
              <a:off x="1456" y="1056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>
              <a:off x="1456" y="110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auto">
            <a:xfrm>
              <a:off x="1456" y="1008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2652" y="1152"/>
              <a:ext cx="260" cy="96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ea typeface="ＭＳ Ｐゴシック"/>
                  <a:cs typeface="ＭＳ Ｐゴシック"/>
                </a:rPr>
                <a:t>pROS</a:t>
              </a: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2668" y="1248"/>
              <a:ext cx="0" cy="185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ext Box 99"/>
            <p:cNvSpPr txBox="1">
              <a:spLocks noChangeArrowheads="1"/>
            </p:cNvSpPr>
            <p:nvPr/>
          </p:nvSpPr>
          <p:spPr bwMode="auto">
            <a:xfrm>
              <a:off x="2336" y="528"/>
              <a:ext cx="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ea typeface="ＭＳ Ｐゴシック"/>
                  <a:cs typeface="ＭＳ Ｐゴシック"/>
                </a:rPr>
                <a:t>~ 500 </a:t>
              </a:r>
            </a:p>
          </p:txBody>
        </p:sp>
        <p:sp>
          <p:nvSpPr>
            <p:cNvPr id="102" name="Text Box 100"/>
            <p:cNvSpPr txBox="1">
              <a:spLocks noChangeArrowheads="1"/>
            </p:cNvSpPr>
            <p:nvPr/>
          </p:nvSpPr>
          <p:spPr bwMode="auto">
            <a:xfrm>
              <a:off x="1508" y="528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ea typeface="ＭＳ Ｐゴシック"/>
                  <a:cs typeface="ＭＳ Ｐゴシック"/>
                </a:rPr>
                <a:t>~1600</a:t>
              </a:r>
            </a:p>
          </p:txBody>
        </p:sp>
        <p:sp>
          <p:nvSpPr>
            <p:cNvPr id="103" name="Text Box 101"/>
            <p:cNvSpPr txBox="1">
              <a:spLocks noChangeArrowheads="1"/>
            </p:cNvSpPr>
            <p:nvPr/>
          </p:nvSpPr>
          <p:spPr bwMode="auto">
            <a:xfrm>
              <a:off x="2691" y="1220"/>
              <a:ext cx="33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>
                  <a:ea typeface="ＭＳ Ｐゴシック"/>
                  <a:cs typeface="ＭＳ Ｐゴシック"/>
                </a:rPr>
                <a:t>stores </a:t>
              </a:r>
            </a:p>
            <a:p>
              <a:pPr eaLnBrk="0" hangingPunct="0"/>
              <a:r>
                <a:rPr lang="en-US" sz="900">
                  <a:ea typeface="ＭＳ Ｐゴシック"/>
                  <a:cs typeface="ＭＳ Ｐゴシック"/>
                </a:rPr>
                <a:t>LVL2</a:t>
              </a:r>
            </a:p>
            <a:p>
              <a:pPr eaLnBrk="0" hangingPunct="0"/>
              <a:r>
                <a:rPr lang="en-US" sz="900">
                  <a:ea typeface="ＭＳ Ｐゴシック"/>
                  <a:cs typeface="ＭＳ Ｐゴシック"/>
                </a:rPr>
                <a:t>output</a:t>
              </a:r>
            </a:p>
          </p:txBody>
        </p:sp>
        <p:sp>
          <p:nvSpPr>
            <p:cNvPr id="104" name="Text Box 102"/>
            <p:cNvSpPr txBox="1">
              <a:spLocks noChangeArrowheads="1"/>
            </p:cNvSpPr>
            <p:nvPr/>
          </p:nvSpPr>
          <p:spPr bwMode="auto">
            <a:xfrm>
              <a:off x="1456" y="381"/>
              <a:ext cx="10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ea typeface="ＭＳ Ｐゴシック"/>
                  <a:cs typeface="ＭＳ Ｐゴシック"/>
                </a:rPr>
                <a:t>dual-CPU nodes</a:t>
              </a:r>
            </a:p>
          </p:txBody>
        </p:sp>
        <p:sp>
          <p:nvSpPr>
            <p:cNvPr id="105" name="Text Box 103"/>
            <p:cNvSpPr txBox="1">
              <a:spLocks noChangeArrowheads="1"/>
            </p:cNvSpPr>
            <p:nvPr/>
          </p:nvSpPr>
          <p:spPr bwMode="auto">
            <a:xfrm>
              <a:off x="1998" y="528"/>
              <a:ext cx="3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ea typeface="ＭＳ Ｐゴシック"/>
                  <a:cs typeface="ＭＳ Ｐゴシック"/>
                </a:rPr>
                <a:t>~100 </a:t>
              </a:r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 flipV="1">
              <a:off x="1196" y="548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2652" y="548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Text Box 106"/>
            <p:cNvSpPr txBox="1">
              <a:spLocks noChangeArrowheads="1"/>
            </p:cNvSpPr>
            <p:nvPr/>
          </p:nvSpPr>
          <p:spPr bwMode="auto">
            <a:xfrm>
              <a:off x="1144" y="528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ea typeface="ＭＳ Ｐゴシック"/>
                  <a:cs typeface="ＭＳ Ｐゴシック"/>
                </a:rPr>
                <a:t>~30 </a:t>
              </a:r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1560" y="1200"/>
              <a:ext cx="364" cy="19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900">
                  <a:ea typeface="ＭＳ Ｐゴシック"/>
                  <a:cs typeface="ＭＳ Ｐゴシック"/>
                </a:rPr>
                <a:t>Network </a:t>
              </a:r>
            </a:p>
            <a:p>
              <a:pPr algn="ctr" eaLnBrk="0" hangingPunct="0"/>
              <a:r>
                <a:rPr lang="en-US" sz="900">
                  <a:ea typeface="ＭＳ Ｐゴシック"/>
                  <a:cs typeface="ＭＳ Ｐゴシック"/>
                </a:rPr>
                <a:t>switches</a:t>
              </a:r>
              <a:endParaRPr lang="en-US" sz="1200">
                <a:ea typeface="ＭＳ Ｐゴシック"/>
                <a:cs typeface="ＭＳ Ｐゴシック"/>
              </a:endParaRPr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auto">
            <a:xfrm flipV="1">
              <a:off x="1664" y="1104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 flipV="1">
              <a:off x="1716" y="1104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 flipV="1">
              <a:off x="1768" y="1104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 flipV="1">
              <a:off x="1820" y="1104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 flipV="1">
              <a:off x="1872" y="1104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 flipV="1">
              <a:off x="1924" y="1008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114"/>
            <p:cNvSpPr txBox="1">
              <a:spLocks noChangeArrowheads="1"/>
            </p:cNvSpPr>
            <p:nvPr/>
          </p:nvSpPr>
          <p:spPr bwMode="auto">
            <a:xfrm>
              <a:off x="87" y="2160"/>
              <a:ext cx="929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ea typeface="ＭＳ Ｐゴシック"/>
                  <a:cs typeface="ＭＳ Ｐゴシック"/>
                </a:rPr>
                <a:t>Event data </a:t>
              </a:r>
            </a:p>
            <a:p>
              <a:pPr eaLnBrk="0" hangingPunct="0"/>
              <a:r>
                <a:rPr lang="en-US" sz="1600" b="1">
                  <a:ea typeface="ＭＳ Ｐゴシック"/>
                  <a:cs typeface="ＭＳ Ｐゴシック"/>
                </a:rPr>
                <a:t>pulled</a:t>
              </a:r>
              <a:r>
                <a:rPr lang="en-US" sz="1600">
                  <a:ea typeface="ＭＳ Ｐゴシック"/>
                  <a:cs typeface="ＭＳ Ｐゴシック"/>
                </a:rPr>
                <a:t>:</a:t>
              </a:r>
            </a:p>
            <a:p>
              <a:pPr eaLnBrk="0" hangingPunct="0"/>
              <a:r>
                <a:rPr lang="en-US" sz="1600">
                  <a:ea typeface="ＭＳ Ｐゴシック"/>
                  <a:cs typeface="ＭＳ Ｐゴシック"/>
                </a:rPr>
                <a:t>partial events </a:t>
              </a:r>
            </a:p>
            <a:p>
              <a:pPr eaLnBrk="0" hangingPunct="0"/>
              <a:r>
                <a:rPr lang="en-US" sz="1600">
                  <a:ea typeface="ＭＳ Ｐゴシック"/>
                  <a:cs typeface="ＭＳ Ｐゴシック"/>
                </a:rPr>
                <a:t>@ ≤ 100 kHz, </a:t>
              </a:r>
            </a:p>
            <a:p>
              <a:pPr eaLnBrk="0" hangingPunct="0"/>
              <a:r>
                <a:rPr lang="en-US" sz="1600">
                  <a:ea typeface="ＭＳ Ｐゴシック"/>
                  <a:cs typeface="ＭＳ Ｐゴシック"/>
                </a:rPr>
                <a:t>full events </a:t>
              </a:r>
            </a:p>
            <a:p>
              <a:pPr eaLnBrk="0" hangingPunct="0"/>
              <a:r>
                <a:rPr lang="en-US" sz="1600">
                  <a:ea typeface="ＭＳ Ｐゴシック"/>
                  <a:cs typeface="ＭＳ Ｐゴシック"/>
                </a:rPr>
                <a:t>@ ~ 3 kHz</a:t>
              </a:r>
            </a:p>
            <a:p>
              <a:pPr eaLnBrk="0" hangingPunct="0"/>
              <a:endParaRPr lang="en-US" sz="1600">
                <a:ea typeface="ＭＳ Ｐゴシック"/>
                <a:cs typeface="ＭＳ Ｐゴシック"/>
              </a:endParaRPr>
            </a:p>
          </p:txBody>
        </p:sp>
        <p:sp>
          <p:nvSpPr>
            <p:cNvPr id="117" name="AutoShape 115"/>
            <p:cNvSpPr>
              <a:spLocks noChangeArrowheads="1"/>
            </p:cNvSpPr>
            <p:nvPr/>
          </p:nvSpPr>
          <p:spPr bwMode="auto">
            <a:xfrm rot="5400000">
              <a:off x="278" y="1766"/>
              <a:ext cx="432" cy="260"/>
            </a:xfrm>
            <a:prstGeom prst="leftArrow">
              <a:avLst>
                <a:gd name="adj1" fmla="val 50000"/>
                <a:gd name="adj2" fmla="val 4153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8" name="Text Box 116"/>
            <p:cNvSpPr txBox="1">
              <a:spLocks noChangeArrowheads="1"/>
            </p:cNvSpPr>
            <p:nvPr/>
          </p:nvSpPr>
          <p:spPr bwMode="auto">
            <a:xfrm>
              <a:off x="608" y="682"/>
              <a:ext cx="50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ea typeface="ＭＳ Ｐゴシック"/>
                  <a:cs typeface="ＭＳ Ｐゴシック"/>
                </a:rPr>
                <a:t>Event rate </a:t>
              </a:r>
            </a:p>
            <a:p>
              <a:pPr eaLnBrk="0" hangingPunct="0"/>
              <a:r>
                <a:rPr lang="en-US" sz="1000">
                  <a:ea typeface="ＭＳ Ｐゴシック"/>
                  <a:cs typeface="ＭＳ Ｐゴシック"/>
                </a:rPr>
                <a:t>~ 200 Hz</a:t>
              </a:r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 flipH="1">
              <a:off x="624" y="937"/>
              <a:ext cx="46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auto">
            <a:xfrm flipH="1">
              <a:off x="1144" y="548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156" y="806"/>
              <a:ext cx="468" cy="288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ea typeface="ＭＳ Ｐゴシック"/>
                  <a:cs typeface="ＭＳ Ｐゴシック"/>
                </a:rPr>
                <a:t>Data </a:t>
              </a:r>
            </a:p>
            <a:p>
              <a:pPr algn="ctr" eaLnBrk="0" hangingPunct="0"/>
              <a:r>
                <a:rPr lang="en-US" sz="1200">
                  <a:ea typeface="ＭＳ Ｐゴシック"/>
                  <a:cs typeface="ＭＳ Ｐゴシック"/>
                </a:rPr>
                <a:t>storage</a:t>
              </a:r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1092" y="672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Local</a:t>
              </a:r>
            </a:p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Storage</a:t>
              </a:r>
            </a:p>
            <a:p>
              <a:pPr algn="ctr" eaLnBrk="0" hangingPunct="0"/>
              <a:r>
                <a:rPr lang="en-US" sz="600">
                  <a:ea typeface="ＭＳ Ｐゴシック"/>
                  <a:cs typeface="ＭＳ Ｐゴシック"/>
                </a:rPr>
                <a:t>SubFarm</a:t>
              </a:r>
            </a:p>
            <a:p>
              <a:pPr algn="ctr" eaLnBrk="0" hangingPunct="0"/>
              <a:r>
                <a:rPr lang="en-US" sz="600">
                  <a:ea typeface="ＭＳ Ｐゴシック"/>
                  <a:cs typeface="ＭＳ Ｐゴシック"/>
                </a:rPr>
                <a:t>Outputs</a:t>
              </a:r>
              <a:endParaRPr lang="en-US" sz="1000">
                <a:ea typeface="ＭＳ Ｐゴシック"/>
                <a:cs typeface="ＭＳ Ｐゴシック"/>
              </a:endParaRPr>
            </a:p>
            <a:p>
              <a:pPr algn="ctr" eaLnBrk="0" hangingPunct="0"/>
              <a:r>
                <a:rPr lang="en-US" sz="900">
                  <a:ea typeface="ＭＳ Ｐゴシック"/>
                  <a:cs typeface="ＭＳ Ｐゴシック"/>
                </a:rPr>
                <a:t>(</a:t>
              </a:r>
              <a:r>
                <a:rPr lang="en-US" sz="900" b="1">
                  <a:solidFill>
                    <a:srgbClr val="FF0000"/>
                  </a:solidFill>
                  <a:ea typeface="ＭＳ Ｐゴシック"/>
                  <a:cs typeface="ＭＳ Ｐゴシック"/>
                </a:rPr>
                <a:t>SFO</a:t>
              </a:r>
              <a:r>
                <a:rPr lang="en-US" sz="900">
                  <a:ea typeface="ＭＳ Ｐゴシック"/>
                  <a:cs typeface="ＭＳ Ｐゴシック"/>
                </a:rPr>
                <a:t>s)</a:t>
              </a:r>
              <a:endParaRPr lang="en-US" sz="1000">
                <a:ea typeface="ＭＳ Ｐゴシック"/>
                <a:cs typeface="ＭＳ Ｐゴシック"/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2444" y="672"/>
              <a:ext cx="364" cy="431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ea typeface="ＭＳ Ｐゴシック"/>
                  <a:cs typeface="ＭＳ Ｐゴシック"/>
                </a:rPr>
                <a:t>LVL2 </a:t>
              </a:r>
            </a:p>
            <a:p>
              <a:pPr algn="ctr" eaLnBrk="0" hangingPunct="0"/>
              <a:r>
                <a:rPr lang="en-US" sz="1200">
                  <a:ea typeface="ＭＳ Ｐゴシック"/>
                  <a:cs typeface="ＭＳ Ｐゴシック"/>
                </a:rPr>
                <a:t>farm</a:t>
              </a:r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2028" y="1430"/>
              <a:ext cx="676" cy="19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900">
                  <a:ea typeface="ＭＳ Ｐゴシック"/>
                  <a:cs typeface="ＭＳ Ｐゴシック"/>
                </a:rPr>
                <a:t>Network switches</a:t>
              </a:r>
              <a:endParaRPr lang="en-US" sz="1200">
                <a:ea typeface="ＭＳ Ｐゴシック"/>
                <a:cs typeface="ＭＳ Ｐゴシック"/>
              </a:endParaRPr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2028" y="672"/>
              <a:ext cx="364" cy="433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Event</a:t>
              </a:r>
            </a:p>
            <a:p>
              <a:pPr algn="ctr" eaLnBrk="0" hangingPunct="0"/>
              <a:r>
                <a:rPr lang="en-US" sz="1000">
                  <a:ea typeface="ＭＳ Ｐゴシック"/>
                  <a:cs typeface="ＭＳ Ｐゴシック"/>
                </a:rPr>
                <a:t>Builder</a:t>
              </a:r>
            </a:p>
            <a:p>
              <a:pPr algn="ctr" eaLnBrk="0" hangingPunct="0"/>
              <a:r>
                <a:rPr lang="en-US" sz="600">
                  <a:ea typeface="ＭＳ Ｐゴシック"/>
                  <a:cs typeface="ＭＳ Ｐゴシック"/>
                </a:rPr>
                <a:t>SubFarm</a:t>
              </a:r>
            </a:p>
            <a:p>
              <a:pPr algn="ctr" eaLnBrk="0" hangingPunct="0"/>
              <a:r>
                <a:rPr lang="en-US" sz="600">
                  <a:ea typeface="ＭＳ Ｐゴシック"/>
                  <a:cs typeface="ＭＳ Ｐゴシック"/>
                </a:rPr>
                <a:t>Inputs</a:t>
              </a:r>
              <a:endParaRPr lang="en-US" sz="1000">
                <a:ea typeface="ＭＳ Ｐゴシック"/>
                <a:cs typeface="ＭＳ Ｐゴシック"/>
              </a:endParaRPr>
            </a:p>
            <a:p>
              <a:pPr algn="ctr" eaLnBrk="0" hangingPunct="0"/>
              <a:r>
                <a:rPr lang="en-US" sz="900">
                  <a:ea typeface="ＭＳ Ｐゴシック"/>
                  <a:cs typeface="ＭＳ Ｐゴシック"/>
                </a:rPr>
                <a:t>(</a:t>
              </a:r>
              <a:r>
                <a:rPr lang="en-US" sz="900" b="1">
                  <a:solidFill>
                    <a:srgbClr val="FF0000"/>
                  </a:solidFill>
                  <a:ea typeface="ＭＳ Ｐゴシック"/>
                  <a:cs typeface="ＭＳ Ｐゴシック"/>
                </a:rPr>
                <a:t>SFI</a:t>
              </a:r>
              <a:r>
                <a:rPr lang="en-US" sz="900">
                  <a:ea typeface="ＭＳ Ｐゴシック"/>
                  <a:cs typeface="ＭＳ Ｐゴシック"/>
                </a:rPr>
                <a:t>s)</a:t>
              </a:r>
              <a:endParaRPr lang="en-US" sz="1000">
                <a:ea typeface="ＭＳ Ｐゴシック"/>
                <a:cs typeface="ＭＳ Ｐゴシック"/>
              </a:endParaRPr>
            </a:p>
          </p:txBody>
        </p:sp>
      </p:grpSp>
      <p:pic>
        <p:nvPicPr>
          <p:cNvPr id="126" name="Picture 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619625"/>
            <a:ext cx="2286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 descr="http://mediaarchive.cern.ch/MediaArchive/Photo/Public/2008/0803005/0803005_07/0803005_07-A4-at-144-d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828800"/>
            <a:ext cx="1752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Slide Number Placeholder 12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E95ABB5-DA2C-42CE-9198-DA6B35E542DD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" name="Date Placeholder 12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1 Oct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81750"/>
            <a:ext cx="533400" cy="476250"/>
          </a:xfrm>
        </p:spPr>
        <p:txBody>
          <a:bodyPr/>
          <a:lstStyle/>
          <a:p>
            <a:fld id="{45A35550-DA79-4C99-B91A-B8BC6EB6F06C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Date Placeholder 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15-April-2008 ATLAS RRB</a:t>
            </a:r>
            <a:endParaRPr lang="en-US" sz="10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2B98BD6-E15C-4B02-B75C-077D1D6E6D3D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209391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8000"/>
                </a:solidFill>
                <a:cs typeface="Arial" pitchFamily="34" charset="0"/>
              </a:rPr>
              <a:t>     37  Countries</a:t>
            </a:r>
          </a:p>
          <a:p>
            <a:pPr eaLnBrk="1" hangingPunct="1"/>
            <a:r>
              <a:rPr lang="en-US" sz="1600" b="1" dirty="0">
                <a:solidFill>
                  <a:srgbClr val="008000"/>
                </a:solidFill>
                <a:cs typeface="Arial" pitchFamily="34" charset="0"/>
              </a:rPr>
              <a:t>   169  Institutions</a:t>
            </a:r>
          </a:p>
          <a:p>
            <a:pPr eaLnBrk="1" hangingPunct="1"/>
            <a:r>
              <a:rPr lang="en-US" sz="1600" b="1" dirty="0">
                <a:solidFill>
                  <a:srgbClr val="008000"/>
                </a:solidFill>
                <a:cs typeface="Arial" pitchFamily="34" charset="0"/>
              </a:rPr>
              <a:t> 2500  Scientific Authors </a:t>
            </a:r>
            <a:r>
              <a:rPr lang="en-US" sz="1600" b="1" dirty="0" smtClean="0">
                <a:solidFill>
                  <a:srgbClr val="008000"/>
                </a:solidFill>
                <a:cs typeface="Arial" pitchFamily="34" charset="0"/>
              </a:rPr>
              <a:t>total</a:t>
            </a:r>
            <a:endParaRPr lang="en-US" sz="16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7525" y="18891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fr-FR" sz="1600" b="1">
              <a:latin typeface="Calibri" pitchFamily="34" charset="0"/>
            </a:endParaRPr>
          </a:p>
        </p:txBody>
      </p:sp>
      <p:pic>
        <p:nvPicPr>
          <p:cNvPr id="10" name="Picture 7" descr="CarteMu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54864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304800"/>
            <a:ext cx="35814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2" rIns="91400" bIns="45702">
            <a:spAutoFit/>
          </a:bodyPr>
          <a:lstStyle/>
          <a:p>
            <a:pPr algn="ctr" eaLnBrk="1" hangingPunct="1"/>
            <a:r>
              <a:rPr lang="es-ES_tradnl" sz="2400" b="1">
                <a:ea typeface="ＭＳ Ｐゴシック" charset="-128"/>
              </a:rPr>
              <a:t>Talk presented </a:t>
            </a:r>
          </a:p>
          <a:p>
            <a:pPr algn="ctr" eaLnBrk="1" hangingPunct="1"/>
            <a:r>
              <a:rPr lang="es-ES_tradnl" sz="2400" b="1">
                <a:ea typeface="ＭＳ Ｐゴシック" charset="-128"/>
              </a:rPr>
              <a:t>on behalf of the</a:t>
            </a:r>
            <a:endParaRPr lang="en-US" sz="2400" b="1">
              <a:ea typeface="ＭＳ Ｐゴシック" charset="-128"/>
            </a:endParaRPr>
          </a:p>
          <a:p>
            <a:pPr algn="ctr" eaLnBrk="1" hangingPunct="1"/>
            <a:r>
              <a:rPr lang="en-US" sz="3200" b="1">
                <a:solidFill>
                  <a:srgbClr val="FF9900"/>
                </a:solidFill>
                <a:ea typeface="ＭＳ Ｐゴシック" charset="-128"/>
              </a:rPr>
              <a:t>ATLAS Collaboration</a:t>
            </a:r>
            <a:endParaRPr lang="en-US" sz="1400" b="1">
              <a:solidFill>
                <a:srgbClr val="FF9900"/>
              </a:solidFill>
              <a:ea typeface="ＭＳ Ｐゴシック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Albany, Alberta, NIKHEF Amsterdam, Ankara, LAPP Annecy, Argonne NL, Arizona, UT Arlington, Athens, NTU Athens,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Baku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IFAE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Barcelona, Belgrade, Bergen, Berkeley LBL and UC, HU Berlin, Bern, Birmingham, UAN Bogota, Bologna, Bonn, Boston, Brandeis, Bratislava/SAS Kosice, Brookhaven NL, Buenos Aires, Bucharest,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Cambridge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Carleton, Casablanca/Rabat, CERN, Chinese Cluster,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Chicago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GB" sz="1200" dirty="0" err="1" smtClean="0">
                <a:solidFill>
                  <a:srgbClr val="002060"/>
                </a:solidFill>
                <a:cs typeface="Arial" pitchFamily="34" charset="0"/>
              </a:rPr>
              <a:t>Chile,Clermont-Ferrand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Columbia, NBI Copenhagen, Cosenza, AGH UST Cracow, IFJ PAN Cracow,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UT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Dallas, DESY, Dortmund, TU Dresden, JINR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Dubna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Duke,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Frascati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Freiburg,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Geneva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Genoa, Giessen, Glasgow, </a:t>
            </a:r>
            <a:r>
              <a:rPr lang="en-US" sz="1200" dirty="0" err="1">
                <a:solidFill>
                  <a:srgbClr val="002060"/>
                </a:solidFill>
                <a:cs typeface="Arial" pitchFamily="34" charset="0"/>
              </a:rPr>
              <a:t>Göttingen</a:t>
            </a:r>
            <a:r>
              <a:rPr lang="en-US" sz="1200" dirty="0">
                <a:solidFill>
                  <a:srgbClr val="002060"/>
                </a:solidFill>
                <a:cs typeface="Arial" pitchFamily="34" charset="0"/>
              </a:rPr>
              <a:t>,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LPSC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Grenoble,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err="1" smtClean="0">
                <a:solidFill>
                  <a:srgbClr val="002060"/>
                </a:solidFill>
                <a:cs typeface="Arial" pitchFamily="34" charset="0"/>
              </a:rPr>
              <a:t>Technion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Haifa, Hampton, Harvard, Heidelberg, Hiroshima, Hiroshima IT,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Indiana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Innsbruck, Iowa SU, Irvine UC, Istanbul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Bogazici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KEK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Kobe, Kyoto, Kyoto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UE, Lancaster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UN La Plata, Lecce, Lisbon LIP, Liverpool, Ljubljana, QMW London, RHBNC London, UC London, Lund,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UA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Madrid, Mainz, Manchester, CPPM Marseille, Massachusetts, MIT, Melbourne, Michigan, Michigan SU, Milano, Minsk NAS, Minsk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NCPHEP, Montreal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McGill Montreal, FIAN Moscow, ITEP Moscow,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MEPhI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 Moscow,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MSU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Moscow, Munich LMU, MPI Munich,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Nagasaki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IAS, Nagoya, Naples, New Mexico, New York, Nijmegen, BINP Novosibirsk,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 Ohio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SU, Okayama, Oklahoma, Oklahoma SU, Olomouc, Oregon, LAL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Orsay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Osaka, Oslo, </a:t>
            </a:r>
            <a:r>
              <a:rPr lang="en-GB" sz="1200" dirty="0" err="1" smtClean="0">
                <a:solidFill>
                  <a:srgbClr val="002060"/>
                </a:solidFill>
                <a:cs typeface="Arial" pitchFamily="34" charset="0"/>
              </a:rPr>
              <a:t>Oxford,Paris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VI and VII, Pavia, Pennsylvania, Pisa, Pittsburgh, CAS Prague, CU Prague, TU Prague, IHEP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Protvino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Regina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Ritsumeikan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UFRJ Rio de Janeiro, Rome I, Rome II, Rome III, Rutherford Appleton Laboratory,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DAPNIA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Saclay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Santa Cruz UC, Sheffield,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Shinshu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Siegen, Simon Fraser Burnaby, SLAC, Southern Methodist Dallas,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NPI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Petersburg, Stockholm, KTH Stockholm, Stony Brook, Sydney,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AS 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Taipei, Tbilisi, Tel Aviv, Thessaloniki, Tokyo ICEPP, Tokyo MU, Toronto, TRIUMF, Tsukuba, Tufts, </a:t>
            </a:r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Udine/ICTP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Uppsala, Urbana UI, </a:t>
            </a:r>
            <a:endParaRPr lang="en-GB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/>
            <a:r>
              <a:rPr lang="en-GB" sz="1200" dirty="0" smtClean="0">
                <a:solidFill>
                  <a:srgbClr val="002060"/>
                </a:solidFill>
                <a:cs typeface="Arial" pitchFamily="34" charset="0"/>
              </a:rPr>
              <a:t>Valencia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UBC Vancouver, Victoria, Washington, Weizmann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Rehovot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FH Wiener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Neustadt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Wisconsin, Wuppertal, </a:t>
            </a:r>
            <a:r>
              <a:rPr lang="en-GB" sz="1200" dirty="0" err="1">
                <a:solidFill>
                  <a:srgbClr val="002060"/>
                </a:solidFill>
                <a:cs typeface="Arial" pitchFamily="34" charset="0"/>
              </a:rPr>
              <a:t>Würzburg</a:t>
            </a:r>
            <a:r>
              <a:rPr lang="en-GB" sz="1200" dirty="0">
                <a:solidFill>
                  <a:srgbClr val="002060"/>
                </a:solidFill>
                <a:cs typeface="Arial" pitchFamily="34" charset="0"/>
              </a:rPr>
              <a:t>, Yale, Yerevan</a:t>
            </a:r>
            <a:endParaRPr lang="en-US" sz="120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DAQ commissioning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DAQ/data flow system implemented and running</a:t>
            </a:r>
          </a:p>
          <a:p>
            <a:r>
              <a:rPr lang="en-US" dirty="0" smtClean="0"/>
              <a:t>Only a fraction of CPUs installed (</a:t>
            </a:r>
            <a:r>
              <a:rPr lang="en-US" dirty="0" smtClean="0">
                <a:sym typeface="Symbol"/>
              </a:rPr>
              <a:t>35%) in 2008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Recent result, overnight run with 10</a:t>
            </a:r>
            <a:r>
              <a:rPr lang="en-GB" sz="1600" baseline="33000" dirty="0" smtClean="0"/>
              <a:t>31</a:t>
            </a:r>
            <a:r>
              <a:rPr lang="en-GB" sz="1600" dirty="0" smtClean="0"/>
              <a:t> menu </a:t>
            </a:r>
            <a:r>
              <a:rPr lang="en-GB" sz="1000" dirty="0" smtClean="0">
                <a:solidFill>
                  <a:srgbClr val="3D3D3D"/>
                </a:solidFill>
              </a:rPr>
              <a:t>(800kB event*)</a:t>
            </a:r>
          </a:p>
          <a:p>
            <a:pPr lvl="2">
              <a:lnSpc>
                <a:spcPct val="97000"/>
              </a:lnSpc>
              <a:buSzPct val="72000"/>
            </a:pPr>
            <a:r>
              <a:rPr lang="en-GB" sz="1800" dirty="0" smtClean="0"/>
              <a:t>Data preloaded in 136 ROS</a:t>
            </a:r>
          </a:p>
          <a:p>
            <a:pPr lvl="2">
              <a:lnSpc>
                <a:spcPct val="97000"/>
              </a:lnSpc>
              <a:buSzPct val="72000"/>
            </a:pPr>
            <a:r>
              <a:rPr lang="en-GB" sz="1800" dirty="0" smtClean="0"/>
              <a:t>4 L2SV - 12 L2PU racks - 94 SFIs - 10 EF racks</a:t>
            </a:r>
          </a:p>
          <a:p>
            <a:pPr lvl="1">
              <a:lnSpc>
                <a:spcPct val="97000"/>
              </a:lnSpc>
              <a:buSzPct val="72000"/>
            </a:pPr>
            <a:r>
              <a:rPr lang="en-GB" sz="1600" dirty="0" smtClean="0"/>
              <a:t>Measured</a:t>
            </a:r>
          </a:p>
          <a:p>
            <a:pPr lvl="2">
              <a:lnSpc>
                <a:spcPct val="97000"/>
              </a:lnSpc>
              <a:buSzPct val="72000"/>
            </a:pPr>
            <a:r>
              <a:rPr lang="en-GB" sz="1800" dirty="0" smtClean="0"/>
              <a:t>Lvl2 rate : 60 kHz </a:t>
            </a:r>
          </a:p>
          <a:p>
            <a:pPr lvl="3">
              <a:lnSpc>
                <a:spcPct val="97000"/>
              </a:lnSpc>
              <a:buSzPct val="72000"/>
            </a:pPr>
            <a:r>
              <a:rPr lang="en-GB" sz="1800" dirty="0" smtClean="0"/>
              <a:t>limited by </a:t>
            </a:r>
            <a:r>
              <a:rPr lang="en-GB" sz="1800" dirty="0" err="1" smtClean="0"/>
              <a:t>RoI</a:t>
            </a:r>
            <a:r>
              <a:rPr lang="en-GB" sz="1800" dirty="0" smtClean="0"/>
              <a:t> request rate to ROS (50% of LVL1)</a:t>
            </a:r>
          </a:p>
          <a:p>
            <a:pPr lvl="3">
              <a:lnSpc>
                <a:spcPct val="97000"/>
              </a:lnSpc>
              <a:buSzPct val="72000"/>
            </a:pPr>
            <a:r>
              <a:rPr lang="en-GB" sz="1800" dirty="0" smtClean="0"/>
              <a:t>Max expected at high luminosity is 20 kHz (20% of LVL1)</a:t>
            </a:r>
          </a:p>
          <a:p>
            <a:pPr lvl="2"/>
            <a:r>
              <a:rPr lang="en-GB" sz="1800" dirty="0" smtClean="0"/>
              <a:t>EB rate : 4.2kHz (LVL2 driven)</a:t>
            </a:r>
          </a:p>
          <a:p>
            <a:pPr lvl="2"/>
            <a:r>
              <a:rPr lang="en-GB" sz="1800" dirty="0" smtClean="0"/>
              <a:t>Aggregate effective EB bandwidth 3.3GB/s</a:t>
            </a:r>
            <a:endParaRPr lang="en-GB" dirty="0" smtClean="0"/>
          </a:p>
          <a:p>
            <a:pPr lvl="1">
              <a:lnSpc>
                <a:spcPct val="100000"/>
              </a:lnSpc>
            </a:pPr>
            <a:endParaRPr lang="en-GB" dirty="0" smtClean="0"/>
          </a:p>
          <a:p>
            <a:pPr lvl="1">
              <a:lnSpc>
                <a:spcPct val="100000"/>
              </a:lnSpc>
              <a:buFont typeface="Times" pitchFamily="18" charset="0"/>
              <a:buNone/>
            </a:pPr>
            <a:r>
              <a:rPr lang="en-GB" sz="1400" i="1" dirty="0" smtClean="0"/>
              <a:t>*    </a:t>
            </a:r>
            <a:r>
              <a:rPr lang="en-GB" sz="1400" i="1" u="sng" dirty="0" smtClean="0">
                <a:solidFill>
                  <a:srgbClr val="000066"/>
                </a:solidFill>
              </a:rPr>
              <a:t>Event size.</a:t>
            </a:r>
            <a:r>
              <a:rPr lang="en-GB" sz="1400" i="1" dirty="0" smtClean="0"/>
              <a:t>  Expected : </a:t>
            </a:r>
            <a:r>
              <a:rPr lang="en-GB" sz="1400" i="1" dirty="0" smtClean="0">
                <a:solidFill>
                  <a:srgbClr val="000066"/>
                </a:solidFill>
              </a:rPr>
              <a:t>1.6</a:t>
            </a:r>
            <a:r>
              <a:rPr lang="en-GB" sz="1400" i="1" dirty="0" smtClean="0"/>
              <a:t> MB  - normally today : </a:t>
            </a:r>
            <a:r>
              <a:rPr lang="en-GB" sz="1400" i="1" dirty="0" smtClean="0">
                <a:solidFill>
                  <a:srgbClr val="000066"/>
                </a:solidFill>
              </a:rPr>
              <a:t>3</a:t>
            </a:r>
            <a:r>
              <a:rPr lang="en-GB" sz="1400" i="1" dirty="0" smtClean="0"/>
              <a:t> MB (</a:t>
            </a:r>
            <a:r>
              <a:rPr lang="en-GB" sz="1400" i="1" dirty="0" err="1" smtClean="0"/>
              <a:t>LAr</a:t>
            </a:r>
            <a:r>
              <a:rPr lang="en-GB" sz="1400" i="1" dirty="0" smtClean="0"/>
              <a:t> 5 samples for all cells in a cluster) </a:t>
            </a:r>
            <a:br>
              <a:rPr lang="en-GB" sz="1400" i="1" dirty="0" smtClean="0"/>
            </a:br>
            <a:r>
              <a:rPr lang="en-GB" sz="1400" i="1" dirty="0" smtClean="0"/>
              <a:t> 1st-beam “splashes” : </a:t>
            </a:r>
            <a:r>
              <a:rPr lang="en-GB" sz="1400" i="1" dirty="0" smtClean="0">
                <a:solidFill>
                  <a:srgbClr val="000066"/>
                </a:solidFill>
              </a:rPr>
              <a:t>7</a:t>
            </a:r>
            <a:r>
              <a:rPr lang="en-GB" sz="1400" i="1" dirty="0" smtClean="0"/>
              <a:t> MB  -  max seen : </a:t>
            </a:r>
            <a:r>
              <a:rPr lang="en-GB" sz="1400" i="1" dirty="0" smtClean="0">
                <a:solidFill>
                  <a:srgbClr val="000066"/>
                </a:solidFill>
              </a:rPr>
              <a:t>13</a:t>
            </a:r>
            <a:r>
              <a:rPr lang="en-GB" sz="1400" i="1" dirty="0" smtClean="0"/>
              <a:t> MB (</a:t>
            </a:r>
            <a:r>
              <a:rPr lang="en-GB" sz="1400" i="1" dirty="0" err="1" smtClean="0"/>
              <a:t>LAr</a:t>
            </a:r>
            <a:r>
              <a:rPr lang="en-GB" sz="1400" i="1" dirty="0" smtClean="0"/>
              <a:t> 32 samples)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Commissioning of computing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FDR I and II   (Full Dress Rehearsals)</a:t>
            </a:r>
          </a:p>
          <a:p>
            <a:r>
              <a:rPr lang="en-US" sz="1900" dirty="0" smtClean="0"/>
              <a:t>realistic test of the computing model, from online (SFO) to analysis at Tier-2's</a:t>
            </a:r>
          </a:p>
          <a:p>
            <a:r>
              <a:rPr lang="en-US" sz="1900" dirty="0" smtClean="0"/>
              <a:t>all major steps included</a:t>
            </a:r>
          </a:p>
          <a:p>
            <a:r>
              <a:rPr lang="en-US" sz="1900" dirty="0" smtClean="0"/>
              <a:t>exercise the full &amp; final software infrastructure (</a:t>
            </a:r>
            <a:r>
              <a:rPr lang="en-US" sz="1900" dirty="0" err="1" smtClean="0"/>
              <a:t>CondDB</a:t>
            </a:r>
            <a:r>
              <a:rPr lang="en-US" sz="1900" dirty="0" smtClean="0"/>
              <a:t>, TAGDB, trigger configuration, simulation, etc)</a:t>
            </a:r>
          </a:p>
          <a:p>
            <a:r>
              <a:rPr lang="en-US" sz="1900" dirty="0" smtClean="0"/>
              <a:t>implement the calibration/alignment model </a:t>
            </a:r>
          </a:p>
          <a:p>
            <a:r>
              <a:rPr lang="en-US" sz="1900" dirty="0" smtClean="0"/>
              <a:t>and data quality assessment </a:t>
            </a:r>
          </a:p>
          <a:p>
            <a:r>
              <a:rPr lang="en-US" sz="1900" dirty="0" smtClean="0"/>
              <a:t>provide samples of mixed events which look as much like data as possible for emulations of early analyses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focused on two “FDR run weeks”, each emulating a few fills of data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FDR-1, simulating data with L</a:t>
            </a:r>
            <a:r>
              <a:rPr lang="en-US" sz="1800" dirty="0" smtClean="0">
                <a:solidFill>
                  <a:srgbClr val="002060"/>
                </a:solidFill>
                <a:sym typeface="Symbol"/>
              </a:rPr>
              <a:t></a:t>
            </a:r>
            <a:r>
              <a:rPr lang="en-US" sz="1800" dirty="0" smtClean="0">
                <a:solidFill>
                  <a:srgbClr val="002060"/>
                </a:solidFill>
              </a:rPr>
              <a:t>10</a:t>
            </a:r>
            <a:r>
              <a:rPr lang="en-US" sz="1800" baseline="30000" dirty="0" smtClean="0">
                <a:solidFill>
                  <a:srgbClr val="002060"/>
                </a:solidFill>
              </a:rPr>
              <a:t>31</a:t>
            </a:r>
            <a:r>
              <a:rPr lang="en-US" sz="1800" dirty="0" smtClean="0">
                <a:solidFill>
                  <a:srgbClr val="002060"/>
                </a:solidFill>
              </a:rPr>
              <a:t> cm</a:t>
            </a:r>
            <a:r>
              <a:rPr lang="en-US" sz="1800" baseline="30000" dirty="0" smtClean="0">
                <a:solidFill>
                  <a:srgbClr val="002060"/>
                </a:solidFill>
              </a:rPr>
              <a:t>-2</a:t>
            </a:r>
            <a:r>
              <a:rPr lang="en-US" sz="1800" dirty="0" smtClean="0">
                <a:solidFill>
                  <a:srgbClr val="002060"/>
                </a:solidFill>
              </a:rPr>
              <a:t>s</a:t>
            </a:r>
            <a:r>
              <a:rPr lang="en-US" sz="1800" baseline="30000" dirty="0" smtClean="0">
                <a:solidFill>
                  <a:srgbClr val="002060"/>
                </a:solidFill>
              </a:rPr>
              <a:t>-1  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Feb 08, Express and bulk reconstruction, data export to Tier-1s and Tier-2s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FDR-2, simulating data with L</a:t>
            </a:r>
            <a:r>
              <a:rPr lang="en-US" sz="1800" dirty="0" smtClean="0">
                <a:solidFill>
                  <a:srgbClr val="002060"/>
                </a:solidFill>
                <a:sym typeface="Symbol"/>
              </a:rPr>
              <a:t></a:t>
            </a:r>
            <a:r>
              <a:rPr lang="en-US" sz="1800" dirty="0" smtClean="0">
                <a:solidFill>
                  <a:srgbClr val="002060"/>
                </a:solidFill>
              </a:rPr>
              <a:t>10</a:t>
            </a:r>
            <a:r>
              <a:rPr lang="en-US" sz="1800" baseline="30000" dirty="0" smtClean="0">
                <a:solidFill>
                  <a:srgbClr val="002060"/>
                </a:solidFill>
              </a:rPr>
              <a:t>32</a:t>
            </a:r>
            <a:r>
              <a:rPr lang="en-US" sz="1800" dirty="0" smtClean="0">
                <a:solidFill>
                  <a:srgbClr val="002060"/>
                </a:solidFill>
              </a:rPr>
              <a:t> cm</a:t>
            </a:r>
            <a:r>
              <a:rPr lang="en-US" sz="1800" baseline="30000" dirty="0" smtClean="0">
                <a:solidFill>
                  <a:srgbClr val="002060"/>
                </a:solidFill>
              </a:rPr>
              <a:t>-2</a:t>
            </a:r>
            <a:r>
              <a:rPr lang="en-US" sz="1800" dirty="0" smtClean="0">
                <a:solidFill>
                  <a:srgbClr val="002060"/>
                </a:solidFill>
              </a:rPr>
              <a:t>s</a:t>
            </a:r>
            <a:r>
              <a:rPr lang="en-US" sz="1800" baseline="30000" dirty="0" smtClean="0">
                <a:solidFill>
                  <a:srgbClr val="002060"/>
                </a:solidFill>
              </a:rPr>
              <a:t>-1 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June 08, Including calibration and alignment operation, second express stream, derived-physics-data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II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1338" y="914400"/>
            <a:ext cx="478497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16002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RAW data export to all ten</a:t>
            </a:r>
          </a:p>
          <a:p>
            <a:r>
              <a:rPr lang="pt-BR" dirty="0" smtClean="0"/>
              <a:t>Tier-1 sites (18h data in 19h)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762000"/>
            <a:ext cx="1564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Data rate (MB/s)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4648200" cy="321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0" y="38862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dimuon</a:t>
            </a:r>
            <a:r>
              <a:rPr lang="en-US" dirty="0" smtClean="0"/>
              <a:t> mass plot</a:t>
            </a:r>
          </a:p>
          <a:p>
            <a:r>
              <a:rPr lang="en-US" dirty="0" smtClean="0"/>
              <a:t>made from Tier-0 DPD</a:t>
            </a:r>
          </a:p>
          <a:p>
            <a:r>
              <a:rPr lang="en-US" dirty="0" smtClean="0"/>
              <a:t>(5 days after data “taken”)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81600" y="57544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summary, chain works, although many details require more work.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Memory and CPU for event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35563"/>
          </a:xfrm>
        </p:spPr>
        <p:txBody>
          <a:bodyPr/>
          <a:lstStyle/>
          <a:p>
            <a:r>
              <a:rPr lang="en-US" dirty="0" smtClean="0"/>
              <a:t>Memory </a:t>
            </a:r>
            <a:r>
              <a:rPr lang="en-US" dirty="0" smtClean="0">
                <a:sym typeface="Symbol"/>
              </a:rPr>
              <a:t>&lt; 2 GB (=2 GB when triggers are run for simulated data)</a:t>
            </a:r>
          </a:p>
          <a:p>
            <a:r>
              <a:rPr lang="en-US" dirty="0" smtClean="0">
                <a:sym typeface="Symbol"/>
              </a:rPr>
              <a:t>CPU</a:t>
            </a:r>
          </a:p>
          <a:p>
            <a:pPr lvl="1"/>
            <a:r>
              <a:rPr lang="en-US" dirty="0" smtClean="0">
                <a:sym typeface="Symbol"/>
              </a:rPr>
              <a:t>16 kSI2k sec (FDR2b)  (ESD, AOD,DPD and monitoring)(*)</a:t>
            </a:r>
          </a:p>
          <a:p>
            <a:pPr lvl="1"/>
            <a:r>
              <a:rPr lang="en-US" dirty="0" smtClean="0">
                <a:sym typeface="Symbol"/>
              </a:rPr>
              <a:t>20% due to DPD creation (to improve) ; additional 10% overhead</a:t>
            </a:r>
          </a:p>
          <a:p>
            <a:pPr lvl="1"/>
            <a:r>
              <a:rPr lang="en-US" dirty="0" smtClean="0">
                <a:sym typeface="Symbol"/>
              </a:rPr>
              <a:t>Spikes with pile-up for 10</a:t>
            </a:r>
            <a:r>
              <a:rPr lang="en-US" baseline="30000" dirty="0" smtClean="0">
                <a:sym typeface="Symbol"/>
              </a:rPr>
              <a:t>33</a:t>
            </a:r>
            <a:r>
              <a:rPr lang="en-US" dirty="0" smtClean="0">
                <a:sym typeface="Symbol"/>
              </a:rPr>
              <a:t> luminosity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7777162" cy="300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Oct 2008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Palestini: ATLAS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617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(*) Acronyms: </a:t>
            </a:r>
            <a:r>
              <a:rPr lang="en-US" sz="1200" dirty="0" err="1" smtClean="0"/>
              <a:t>EventSummaryData</a:t>
            </a:r>
            <a:r>
              <a:rPr lang="en-US" sz="1200" dirty="0" smtClean="0"/>
              <a:t>(output of reconstruction), </a:t>
            </a:r>
            <a:r>
              <a:rPr lang="en-US" sz="1200" dirty="0" err="1" smtClean="0"/>
              <a:t>AnalysisObjectData</a:t>
            </a:r>
            <a:r>
              <a:rPr lang="en-US" sz="1200" dirty="0" smtClean="0"/>
              <a:t>(selected output for analysis, </a:t>
            </a:r>
            <a:r>
              <a:rPr lang="en-US" sz="1200" dirty="0" err="1" smtClean="0"/>
              <a:t>DerivedPhysicsDatasets</a:t>
            </a:r>
            <a:r>
              <a:rPr lang="en-US" sz="1200" dirty="0" smtClean="0"/>
              <a:t> (further selected events/selected information)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and calibration streams</a:t>
            </a:r>
            <a:endParaRPr lang="en-US" dirty="0"/>
          </a:p>
        </p:txBody>
      </p:sp>
      <p:pic>
        <p:nvPicPr>
          <p:cNvPr id="4" name="Picture 3" descr="SignOffPic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29054"/>
            <a:ext cx="7772400" cy="58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2209800"/>
            <a:ext cx="65915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FF0000"/>
                </a:solidFill>
              </a:rPr>
              <a:t>18 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938046"/>
            <a:ext cx="65915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30</a:t>
            </a:r>
            <a:r>
              <a:rPr lang="en-US" sz="1600" dirty="0" smtClean="0">
                <a:solidFill>
                  <a:srgbClr val="FF0000"/>
                </a:solidFill>
              </a:rPr>
              <a:t> 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wLCG</a:t>
            </a:r>
            <a:r>
              <a:rPr lang="en-US" dirty="0" smtClean="0"/>
              <a:t> Grid: Tier-0 and the 10 ATLAS Tier-1s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285875"/>
            <a:ext cx="78867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/>
          <a:lstStyle/>
          <a:p>
            <a:pPr eaLnBrk="0" hangingPunct="0"/>
            <a:r>
              <a:rPr lang="en-US" sz="2800" dirty="0" smtClean="0"/>
              <a:t>Common Computing Readiness Challenge CCRC Phase 2</a:t>
            </a:r>
            <a:endParaRPr lang="en-US" dirty="0"/>
          </a:p>
        </p:txBody>
      </p:sp>
      <p:pic>
        <p:nvPicPr>
          <p:cNvPr id="4" name="Picture 4" descr="gridftp_graph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7" y="2129630"/>
            <a:ext cx="7858125" cy="381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1600200"/>
            <a:ext cx="3971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Data transfer Tier-0 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  <a:sym typeface="Symbol"/>
              </a:rPr>
              <a:t>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 Tiers-1 </a:t>
            </a:r>
            <a:endParaRPr lang="en-US" sz="24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physics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ATLAS has recently completed a new set of physics studies, the </a:t>
            </a:r>
            <a:r>
              <a:rPr lang="en-US" b="1" dirty="0" smtClean="0"/>
              <a:t>CSC Notes </a:t>
            </a:r>
            <a:r>
              <a:rPr lang="en-US" dirty="0" smtClean="0"/>
              <a:t>(CSC=computer system commissioning) based on up-to-date detector description and tools for  reconstruction and  analysis.</a:t>
            </a:r>
          </a:p>
          <a:p>
            <a:r>
              <a:rPr lang="en-US" dirty="0" smtClean="0"/>
              <a:t>Focus on physics searches achievable with integrated luminosities in the range of </a:t>
            </a:r>
            <a:r>
              <a:rPr lang="en-US" sz="2000" dirty="0" smtClean="0">
                <a:sym typeface="Symbol"/>
              </a:rPr>
              <a:t></a:t>
            </a:r>
            <a:r>
              <a:rPr lang="en-US" dirty="0" smtClean="0">
                <a:sym typeface="Symbol"/>
              </a:rPr>
              <a:t> 10  100 pb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.</a:t>
            </a:r>
          </a:p>
          <a:p>
            <a:r>
              <a:rPr lang="en-US" dirty="0" smtClean="0">
                <a:sym typeface="Symbol"/>
              </a:rPr>
              <a:t>Chapters cover performance studies of trigger, ID, Muon system, b-tagging, electron/photon, jets/missing E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, and physics studies in the areas of SM, b physics, top, Higgs, SUSY, exotics.</a:t>
            </a:r>
          </a:p>
          <a:p>
            <a:r>
              <a:rPr lang="en-US" dirty="0" smtClean="0">
                <a:sym typeface="Symbol"/>
              </a:rPr>
              <a:t>This effort will be published altogether as :</a:t>
            </a:r>
          </a:p>
          <a:p>
            <a:pPr lvl="1"/>
            <a:r>
              <a:rPr lang="en-US" dirty="0" smtClean="0">
                <a:sym typeface="Symbol"/>
              </a:rPr>
              <a:t>Expected performance of the ATLAS experiment, detector, trigger and physics, CERN-OPEN-2008-020  (and available on </a:t>
            </a:r>
            <a:r>
              <a:rPr lang="en-US" dirty="0" err="1" smtClean="0">
                <a:sym typeface="Symbol"/>
              </a:rPr>
              <a:t>arXiv</a:t>
            </a:r>
            <a:r>
              <a:rPr lang="en-US" dirty="0" smtClean="0">
                <a:sym typeface="Symbol"/>
              </a:rPr>
              <a:t>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10800000">
            <a:off x="5638800" y="5332411"/>
            <a:ext cx="32004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and trigger for first LHC beams</a:t>
            </a:r>
            <a:endParaRPr lang="en-US" dirty="0"/>
          </a:p>
        </p:txBody>
      </p:sp>
      <p:pic>
        <p:nvPicPr>
          <p:cNvPr id="5" name="Picture 4" descr="L1Ske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458" y="1331174"/>
            <a:ext cx="2820142" cy="285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6019800" y="3505200"/>
            <a:ext cx="1571886" cy="4131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2905036"/>
            <a:ext cx="1447800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100" dirty="0"/>
              <a:t>Beam pickups</a:t>
            </a:r>
          </a:p>
          <a:p>
            <a:pPr eaLnBrk="0" hangingPunct="0"/>
            <a:r>
              <a:rPr lang="en-US" sz="1100" dirty="0"/>
              <a:t>Minimum-bias (MBTS)</a:t>
            </a:r>
          </a:p>
          <a:p>
            <a:pPr eaLnBrk="0" hangingPunct="0"/>
            <a:r>
              <a:rPr lang="en-US" sz="1100" dirty="0"/>
              <a:t>LUCID, BCM, etc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375118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Level-1 triggers had been set-up using cosmic rays.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In addition, we had ready a beam-pick-up trigger (BPTX), and a dedicated </a:t>
            </a:r>
            <a:r>
              <a:rPr lang="en-US" sz="1600" dirty="0" err="1" smtClean="0">
                <a:solidFill>
                  <a:srgbClr val="002060"/>
                </a:solidFill>
              </a:rPr>
              <a:t>scintillator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hodoscope</a:t>
            </a:r>
            <a:r>
              <a:rPr lang="en-US" sz="1600" dirty="0" smtClean="0">
                <a:solidFill>
                  <a:srgbClr val="002060"/>
                </a:solidFill>
              </a:rPr>
              <a:t> trigger (MBTS), from a device installed against the front face of the end-cap calorimeters.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4267182"/>
            <a:ext cx="3368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0800000">
            <a:off x="3429000" y="5334000"/>
            <a:ext cx="5257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5486400" y="4843445"/>
            <a:ext cx="152400" cy="823912"/>
            <a:chOff x="5486400" y="1795407"/>
            <a:chExt cx="152400" cy="823931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486400" y="1795407"/>
              <a:ext cx="152400" cy="304807"/>
            </a:xfrm>
            <a:prstGeom prst="rect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486400" y="2314531"/>
              <a:ext cx="152400" cy="304807"/>
            </a:xfrm>
            <a:prstGeom prst="rect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27988" y="4970445"/>
            <a:ext cx="247650" cy="21113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027988" y="5351445"/>
            <a:ext cx="247650" cy="21113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292725" y="4190982"/>
            <a:ext cx="1287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/>
              <a:t>tertiary</a:t>
            </a:r>
          </a:p>
          <a:p>
            <a:pPr algn="r"/>
            <a:r>
              <a:rPr lang="en-GB"/>
              <a:t>collimators</a:t>
            </a:r>
          </a:p>
          <a:p>
            <a:pPr algn="r"/>
            <a:r>
              <a:rPr lang="en-GB"/>
              <a:t>140 m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7632700" y="4267182"/>
            <a:ext cx="82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BPTX</a:t>
            </a:r>
          </a:p>
          <a:p>
            <a:r>
              <a:rPr lang="en-GB"/>
              <a:t>175 m</a:t>
            </a: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3886200" y="5257800"/>
            <a:ext cx="3898900" cy="180975"/>
            <a:chOff x="3733490" y="2133601"/>
            <a:chExt cx="3898495" cy="180937"/>
          </a:xfrm>
        </p:grpSpPr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3733490" y="2133601"/>
              <a:ext cx="3428644" cy="7618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rot="10800000" flipV="1">
              <a:off x="3733490" y="2211373"/>
              <a:ext cx="3898495" cy="10316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rot="10800000" flipV="1">
              <a:off x="3909685" y="2211373"/>
              <a:ext cx="3722300" cy="428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5486400" y="4953000"/>
            <a:ext cx="152400" cy="609600"/>
            <a:chOff x="6427455" y="2514600"/>
            <a:chExt cx="152400" cy="609600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6427455" y="2514600"/>
              <a:ext cx="152400" cy="304800"/>
            </a:xfrm>
            <a:prstGeom prst="rect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7455" y="2819400"/>
              <a:ext cx="152400" cy="304800"/>
            </a:xfrm>
            <a:prstGeom prst="rect">
              <a:avLst/>
            </a:prstGeom>
            <a:solidFill>
              <a:srgbClr val="95373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Group 73"/>
          <p:cNvGrpSpPr>
            <a:grpSpLocks/>
          </p:cNvGrpSpPr>
          <p:nvPr/>
        </p:nvGrpSpPr>
        <p:grpSpPr bwMode="auto">
          <a:xfrm>
            <a:off x="3733800" y="4648200"/>
            <a:ext cx="1854201" cy="1219235"/>
            <a:chOff x="3708119" y="4630742"/>
            <a:chExt cx="1854483" cy="1219232"/>
          </a:xfrm>
        </p:grpSpPr>
        <p:cxnSp>
          <p:nvCxnSpPr>
            <p:cNvPr id="36" name="Straight Arrow Connector 35"/>
            <p:cNvCxnSpPr>
              <a:cxnSpLocks noChangeShapeType="1"/>
              <a:stCxn id="33" idx="2"/>
            </p:cNvCxnSpPr>
            <p:nvPr/>
          </p:nvCxnSpPr>
          <p:spPr bwMode="auto">
            <a:xfrm rot="5400000" flipH="1">
              <a:off x="4422651" y="4117854"/>
              <a:ext cx="627061" cy="165283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Arrow Connector 36"/>
            <p:cNvCxnSpPr>
              <a:cxnSpLocks noChangeShapeType="1"/>
              <a:stCxn id="34" idx="0"/>
            </p:cNvCxnSpPr>
            <p:nvPr/>
          </p:nvCxnSpPr>
          <p:spPr bwMode="auto">
            <a:xfrm rot="16200000" flipH="1" flipV="1">
              <a:off x="4339292" y="4626635"/>
              <a:ext cx="592135" cy="185448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Arrow Connector 37"/>
            <p:cNvCxnSpPr>
              <a:cxnSpLocks noChangeShapeType="1"/>
              <a:stCxn id="34" idx="0"/>
            </p:cNvCxnSpPr>
            <p:nvPr/>
          </p:nvCxnSpPr>
          <p:spPr bwMode="auto">
            <a:xfrm rot="16200000" flipH="1" flipV="1">
              <a:off x="4809263" y="5096637"/>
              <a:ext cx="592135" cy="9145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Arrow Connector 38"/>
            <p:cNvCxnSpPr>
              <a:cxnSpLocks noChangeShapeType="1"/>
              <a:stCxn id="34" idx="0"/>
            </p:cNvCxnSpPr>
            <p:nvPr/>
          </p:nvCxnSpPr>
          <p:spPr bwMode="auto">
            <a:xfrm rot="16200000" flipV="1">
              <a:off x="4868012" y="4563249"/>
              <a:ext cx="627064" cy="76211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Arrow Connector 39"/>
            <p:cNvCxnSpPr>
              <a:cxnSpLocks noChangeShapeType="1"/>
              <a:stCxn id="33" idx="2"/>
            </p:cNvCxnSpPr>
            <p:nvPr/>
          </p:nvCxnSpPr>
          <p:spPr bwMode="auto">
            <a:xfrm rot="5400000" flipH="1">
              <a:off x="4495663" y="4190869"/>
              <a:ext cx="304799" cy="182907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Straight Arrow Connector 40"/>
            <p:cNvCxnSpPr>
              <a:cxnSpLocks noChangeShapeType="1"/>
              <a:stCxn id="34" idx="0"/>
            </p:cNvCxnSpPr>
            <p:nvPr/>
          </p:nvCxnSpPr>
          <p:spPr bwMode="auto">
            <a:xfrm rot="16200000" flipH="1" flipV="1">
              <a:off x="4504393" y="4486923"/>
              <a:ext cx="287336" cy="182907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Straight Arrow Connector 41"/>
            <p:cNvCxnSpPr>
              <a:cxnSpLocks noChangeShapeType="1"/>
              <a:stCxn id="34" idx="0"/>
            </p:cNvCxnSpPr>
            <p:nvPr/>
          </p:nvCxnSpPr>
          <p:spPr bwMode="auto">
            <a:xfrm rot="16200000" flipV="1">
              <a:off x="4419461" y="4114653"/>
              <a:ext cx="431799" cy="185448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3" name="Straight Arrow Connector 42"/>
            <p:cNvCxnSpPr>
              <a:cxnSpLocks noChangeShapeType="1"/>
              <a:stCxn id="34" idx="0"/>
            </p:cNvCxnSpPr>
            <p:nvPr/>
          </p:nvCxnSpPr>
          <p:spPr bwMode="auto">
            <a:xfrm rot="16200000" flipH="1" flipV="1">
              <a:off x="4540127" y="4627429"/>
              <a:ext cx="392111" cy="165283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4" name="Straight Arrow Connector 43"/>
            <p:cNvCxnSpPr>
              <a:cxnSpLocks noChangeShapeType="1"/>
              <a:stCxn id="34" idx="0"/>
            </p:cNvCxnSpPr>
            <p:nvPr/>
          </p:nvCxnSpPr>
          <p:spPr bwMode="auto">
            <a:xfrm rot="16200000" flipV="1">
              <a:off x="4607578" y="4302773"/>
              <a:ext cx="55563" cy="185448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5" name="Straight Arrow Connector 44"/>
            <p:cNvCxnSpPr>
              <a:cxnSpLocks noChangeShapeType="1"/>
              <a:stCxn id="34" idx="0"/>
            </p:cNvCxnSpPr>
            <p:nvPr/>
          </p:nvCxnSpPr>
          <p:spPr bwMode="auto">
            <a:xfrm rot="16200000" flipH="1" flipV="1">
              <a:off x="4604406" y="4386911"/>
              <a:ext cx="87312" cy="182907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6" name="Group 90"/>
          <p:cNvGrpSpPr>
            <a:grpSpLocks/>
          </p:cNvGrpSpPr>
          <p:nvPr/>
        </p:nvGrpSpPr>
        <p:grpSpPr bwMode="auto">
          <a:xfrm>
            <a:off x="5562600" y="5257800"/>
            <a:ext cx="2286000" cy="152400"/>
            <a:chOff x="5908101" y="2853784"/>
            <a:chExt cx="2119188" cy="71345"/>
          </a:xfrm>
        </p:grpSpPr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 rot="10800000">
              <a:off x="5936674" y="2853784"/>
              <a:ext cx="1620742" cy="412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5908101" y="2896591"/>
              <a:ext cx="2119188" cy="2853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rot="10800000">
              <a:off x="5936674" y="2896591"/>
              <a:ext cx="2090615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1" name="TextBox 50"/>
          <p:cNvSpPr txBox="1"/>
          <p:nvPr/>
        </p:nvSpPr>
        <p:spPr>
          <a:xfrm>
            <a:off x="457200" y="990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ATLAS was “on” on Sep. 10, although many components operated with reduced HV (e.g.: SCT/barrel at very low bias), Pixel was off (safety and late commissioning), CSC were off (late commissioning or read-out), the luminosity detector LUCID was on and saw the beam. The three </a:t>
            </a:r>
            <a:r>
              <a:rPr lang="en-US" sz="1600" dirty="0" err="1" smtClean="0"/>
              <a:t>toroid</a:t>
            </a:r>
            <a:r>
              <a:rPr lang="en-US" sz="1600" dirty="0" smtClean="0"/>
              <a:t> systems were on.</a:t>
            </a:r>
            <a:endParaRPr lang="en-US" sz="1600" dirty="0"/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beams from LHC on Sept. 10 - 12</a:t>
            </a:r>
            <a:endParaRPr lang="en-US" baseline="30000" dirty="0"/>
          </a:p>
        </p:txBody>
      </p:sp>
      <p:pic>
        <p:nvPicPr>
          <p:cNvPr id="4" name="Picture 3" descr="FirstBe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25962"/>
            <a:ext cx="4153194" cy="331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eam halo ev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45044"/>
            <a:ext cx="4419599" cy="4612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4419600"/>
            <a:ext cx="358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event recorded by ATLAS in the morning (a “splash” event, with the beam substantially dumped on collimators)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143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more readable event collected later  (a “halo” event, with  the beam passing through the experimental area)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/>
          <a:lstStyle/>
          <a:p>
            <a:r>
              <a:rPr lang="en-US" dirty="0" smtClean="0"/>
              <a:t>Last phases of detector installation</a:t>
            </a:r>
          </a:p>
          <a:p>
            <a:r>
              <a:rPr lang="en-US" dirty="0" smtClean="0"/>
              <a:t>Tests of full magnet system</a:t>
            </a:r>
          </a:p>
          <a:p>
            <a:r>
              <a:rPr lang="en-US" dirty="0" smtClean="0"/>
              <a:t>Detector commissioning</a:t>
            </a:r>
          </a:p>
          <a:p>
            <a:r>
              <a:rPr lang="en-US" dirty="0" smtClean="0"/>
              <a:t>Combined cosmic runs</a:t>
            </a:r>
          </a:p>
          <a:p>
            <a:r>
              <a:rPr lang="en-US" dirty="0" smtClean="0"/>
              <a:t>DAQ/data flow</a:t>
            </a:r>
          </a:p>
          <a:p>
            <a:r>
              <a:rPr lang="en-US" dirty="0" smtClean="0"/>
              <a:t>Commissioning of computing model</a:t>
            </a:r>
          </a:p>
          <a:p>
            <a:r>
              <a:rPr lang="en-US" dirty="0" smtClean="0"/>
              <a:t>Preparation of physics studies</a:t>
            </a:r>
          </a:p>
          <a:p>
            <a:r>
              <a:rPr lang="en-US" dirty="0" smtClean="0"/>
              <a:t>Experience with first beams on Sept. 10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Level-1 triggers</a:t>
            </a:r>
            <a:endParaRPr lang="en-US" dirty="0"/>
          </a:p>
        </p:txBody>
      </p:sp>
      <p:pic>
        <p:nvPicPr>
          <p:cNvPr id="4" name="Content Placeholder 4" descr="87863-1.gif"/>
          <p:cNvPicPr>
            <a:picLocks noChangeAspect="1"/>
          </p:cNvPicPr>
          <p:nvPr/>
        </p:nvPicPr>
        <p:blipFill>
          <a:blip r:embed="rId2"/>
          <a:srcRect l="-6038" r="-6038"/>
          <a:stretch>
            <a:fillRect/>
          </a:stretch>
        </p:blipFill>
        <p:spPr bwMode="auto">
          <a:xfrm>
            <a:off x="0" y="2895600"/>
            <a:ext cx="517853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Morning: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MPTX is the time reference. All other triggers affected by time-of-flight effects (most visible for TGC wheels – one was receiving beam from the “wrong direction”)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" name="Picture 10" descr="88128-rp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733800" cy="269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42744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Afternoon: 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fewer events, cleaner situation, time offsets better defined.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20"/>
          <p:cNvGrpSpPr>
            <a:grpSpLocks noGrp="1"/>
          </p:cNvGrpSpPr>
          <p:nvPr>
            <p:ph idx="1"/>
          </p:nvPr>
        </p:nvGrpSpPr>
        <p:grpSpPr bwMode="auto">
          <a:xfrm>
            <a:off x="304800" y="1447800"/>
            <a:ext cx="4336157" cy="2849563"/>
            <a:chOff x="2463800" y="2338648"/>
            <a:chExt cx="6669060" cy="390022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t="5350" b="6148"/>
            <a:stretch>
              <a:fillRect/>
            </a:stretch>
          </p:blipFill>
          <p:spPr bwMode="auto">
            <a:xfrm>
              <a:off x="2463800" y="2338648"/>
              <a:ext cx="4530725" cy="39002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7151660" y="2651535"/>
              <a:ext cx="1981200" cy="2775961"/>
              <a:chOff x="7151660" y="1927635"/>
              <a:chExt cx="1981200" cy="2775961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7404100" y="4243388"/>
                <a:ext cx="398463" cy="400110"/>
              </a:xfrm>
              <a:prstGeom prst="rect">
                <a:avLst/>
              </a:prstGeom>
              <a:solidFill>
                <a:srgbClr val="800080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404100" y="3846513"/>
                <a:ext cx="398463" cy="400110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7404100" y="3451225"/>
                <a:ext cx="398463" cy="400110"/>
              </a:xfrm>
              <a:prstGeom prst="rect">
                <a:avLst/>
              </a:prstGeom>
              <a:solidFill>
                <a:srgbClr val="00CC66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404100" y="3055938"/>
                <a:ext cx="398463" cy="400110"/>
              </a:xfrm>
              <a:prstGeom prst="rect">
                <a:avLst/>
              </a:prstGeom>
              <a:solidFill>
                <a:srgbClr val="CCFF66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402513" y="2659063"/>
                <a:ext cx="398462" cy="400110"/>
              </a:xfrm>
              <a:prstGeom prst="rect">
                <a:avLst/>
              </a:prstGeom>
              <a:solidFill>
                <a:srgbClr val="CC0066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7397750" y="4240213"/>
                <a:ext cx="869950" cy="46338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FR" sz="1600" dirty="0" smtClean="0"/>
                  <a:t>    -</a:t>
                </a:r>
                <a:r>
                  <a:rPr lang="fr-FR" sz="1600" dirty="0"/>
                  <a:t>2</a:t>
                </a: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7412038" y="3851275"/>
                <a:ext cx="869950" cy="46338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FR" sz="1600" dirty="0" smtClean="0"/>
                  <a:t>    -</a:t>
                </a:r>
                <a:r>
                  <a:rPr lang="fr-FR" sz="1600" dirty="0"/>
                  <a:t>1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7513637" y="3524250"/>
                <a:ext cx="869950" cy="46338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FR" sz="1600" dirty="0" smtClean="0"/>
                  <a:t>    0</a:t>
                </a:r>
                <a:endParaRPr lang="fr-FR" sz="1600" dirty="0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7399338" y="3071813"/>
                <a:ext cx="1041483" cy="46338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FR" sz="1600" dirty="0" smtClean="0"/>
                  <a:t>    +</a:t>
                </a:r>
                <a:r>
                  <a:rPr lang="fr-FR" sz="1600" dirty="0"/>
                  <a:t>1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7399338" y="2668588"/>
                <a:ext cx="1627465" cy="46338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FR" sz="1400" dirty="0" smtClean="0"/>
                  <a:t>     </a:t>
                </a:r>
                <a:r>
                  <a:rPr lang="fr-FR" sz="1600" dirty="0" smtClean="0"/>
                  <a:t>+2</a:t>
                </a:r>
                <a:endParaRPr lang="fr-FR" sz="1600" dirty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402513" y="2659063"/>
                <a:ext cx="401637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7151660" y="1927635"/>
                <a:ext cx="1981200" cy="71613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FR" sz="1400" b="1" dirty="0" err="1"/>
                  <a:t>Bunch</a:t>
                </a:r>
                <a:r>
                  <a:rPr lang="fr-FR" sz="1400" b="1" dirty="0"/>
                  <a:t> </a:t>
                </a:r>
                <a:r>
                  <a:rPr lang="fr-FR" sz="1400" b="1" dirty="0" err="1" smtClean="0"/>
                  <a:t>crossing</a:t>
                </a: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units</a:t>
                </a:r>
                <a:endParaRPr lang="fr-FR" sz="1400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52400" y="44196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Splash events: Calorimeter trigger-towers timing vs. MPTX time: </a:t>
            </a:r>
          </a:p>
          <a:p>
            <a:pPr lvl="1"/>
            <a:r>
              <a:rPr lang="en-US" sz="1600" dirty="0" smtClean="0"/>
              <a:t>Some effects are instrumental,</a:t>
            </a:r>
          </a:p>
          <a:p>
            <a:pPr lvl="1"/>
            <a:r>
              <a:rPr lang="en-US" sz="1600" dirty="0"/>
              <a:t>b</a:t>
            </a:r>
            <a:r>
              <a:rPr lang="en-US" sz="1600" dirty="0" smtClean="0"/>
              <a:t>ut time-of-flight trend due to beam is clearly visible </a:t>
            </a:r>
            <a:endParaRPr lang="en-US" sz="1600" dirty="0"/>
          </a:p>
        </p:txBody>
      </p:sp>
      <p:pic>
        <p:nvPicPr>
          <p:cNvPr id="20" name="Picture 52" descr="TimeVsZNot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4284663" cy="2882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48200" y="4390072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Tile-Cal timing for splash events:</a:t>
            </a:r>
          </a:p>
          <a:p>
            <a:pPr lvl="1"/>
            <a:r>
              <a:rPr lang="en-US" sz="1600" dirty="0" smtClean="0"/>
              <a:t>Trend within modules entirely due to time-of-flight for splash events</a:t>
            </a:r>
          </a:p>
          <a:p>
            <a:r>
              <a:rPr lang="en-US" sz="1600" dirty="0"/>
              <a:t>	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514600" y="3733800"/>
            <a:ext cx="6400800" cy="26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105400" y="2438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Halo event: tracks in TRT/end-caps projected on cylindrical (unrolled) surface, tracks in TRT/barrel projected on plane z=0  </a:t>
            </a:r>
            <a:endParaRPr lang="en-US" dirty="0"/>
          </a:p>
        </p:txBody>
      </p:sp>
      <p:pic>
        <p:nvPicPr>
          <p:cNvPr id="26" name="Picture 25" descr="TRTtiming.jpg"/>
          <p:cNvPicPr>
            <a:picLocks noChangeAspect="1"/>
          </p:cNvPicPr>
          <p:nvPr/>
        </p:nvPicPr>
        <p:blipFill>
          <a:blip r:embed="rId3"/>
          <a:srcRect t="18868"/>
          <a:stretch>
            <a:fillRect/>
          </a:stretch>
        </p:blipFill>
        <p:spPr>
          <a:xfrm>
            <a:off x="548177" y="304800"/>
            <a:ext cx="3414223" cy="3276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38600" y="725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TRT/Barrel-A timing from splash events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impressive progress in installation and commissioning of the different subsystems in previous years, 2008 has seen a very significant progress in the overall commissioning of the detector altogether, and the ability of data handling, processing and analysis.</a:t>
            </a:r>
          </a:p>
          <a:p>
            <a:r>
              <a:rPr lang="en-US" dirty="0" smtClean="0"/>
              <a:t>Few hardware items remain to be integrated</a:t>
            </a:r>
            <a:r>
              <a:rPr lang="en-US" dirty="0"/>
              <a:t>,</a:t>
            </a:r>
            <a:r>
              <a:rPr lang="en-US" dirty="0" smtClean="0"/>
              <a:t> and several software procedures have been tested successfully. </a:t>
            </a:r>
          </a:p>
          <a:p>
            <a:r>
              <a:rPr lang="en-US" dirty="0" smtClean="0"/>
              <a:t>The exercise on September 10</a:t>
            </a:r>
            <a:r>
              <a:rPr lang="en-US" baseline="30000" dirty="0" smtClean="0"/>
              <a:t>th</a:t>
            </a:r>
            <a:r>
              <a:rPr lang="en-US" dirty="0" smtClean="0"/>
              <a:t> found us ready, and we are looking forward to collecting LHC data.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Additional ATLAS presentations at this workshop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Nicoletta</a:t>
            </a:r>
            <a:r>
              <a:rPr lang="en-US" sz="1800" dirty="0" smtClean="0"/>
              <a:t> </a:t>
            </a:r>
            <a:r>
              <a:rPr lang="en-US" sz="1800" dirty="0" err="1" smtClean="0"/>
              <a:t>Garelli</a:t>
            </a:r>
            <a:r>
              <a:rPr lang="en-US" sz="1800" dirty="0" smtClean="0"/>
              <a:t>, Commissioning of the Pixel detector</a:t>
            </a:r>
          </a:p>
          <a:p>
            <a:r>
              <a:rPr lang="en-US" sz="1800" dirty="0" smtClean="0"/>
              <a:t>Benjamin </a:t>
            </a:r>
            <a:r>
              <a:rPr lang="en-US" sz="1800" dirty="0" err="1" smtClean="0"/>
              <a:t>Trocme</a:t>
            </a:r>
            <a:r>
              <a:rPr lang="en-US" sz="1800" dirty="0" smtClean="0"/>
              <a:t>, Commissioning and performance of the </a:t>
            </a:r>
            <a:r>
              <a:rPr lang="en-US" sz="1800" dirty="0" err="1" smtClean="0"/>
              <a:t>LAr</a:t>
            </a:r>
            <a:r>
              <a:rPr lang="en-US" sz="1800" dirty="0" smtClean="0"/>
              <a:t> calorimeter</a:t>
            </a:r>
          </a:p>
          <a:p>
            <a:r>
              <a:rPr lang="en-US" sz="1800" dirty="0" err="1" smtClean="0"/>
              <a:t>Danilo</a:t>
            </a:r>
            <a:r>
              <a:rPr lang="en-US" sz="1800" dirty="0" smtClean="0"/>
              <a:t> </a:t>
            </a:r>
            <a:r>
              <a:rPr lang="en-US" sz="1800" dirty="0" err="1" smtClean="0"/>
              <a:t>Banfi</a:t>
            </a:r>
            <a:r>
              <a:rPr lang="en-US" sz="1800" dirty="0" smtClean="0"/>
              <a:t>, Electron and photon reconstruction and identification</a:t>
            </a:r>
          </a:p>
          <a:p>
            <a:r>
              <a:rPr lang="en-US" sz="1800" dirty="0" err="1" smtClean="0"/>
              <a:t>Pawel</a:t>
            </a:r>
            <a:r>
              <a:rPr lang="en-US" sz="1800" dirty="0" smtClean="0"/>
              <a:t> </a:t>
            </a:r>
            <a:r>
              <a:rPr lang="en-US" sz="1800" dirty="0" err="1" smtClean="0"/>
              <a:t>Bruckman</a:t>
            </a:r>
            <a:r>
              <a:rPr lang="en-US" sz="1800" dirty="0" smtClean="0"/>
              <a:t> de </a:t>
            </a:r>
            <a:r>
              <a:rPr lang="en-US" sz="1800" dirty="0" err="1" smtClean="0"/>
              <a:t>Renstrom</a:t>
            </a:r>
            <a:r>
              <a:rPr lang="en-US" sz="1800" dirty="0" smtClean="0"/>
              <a:t>, Alignment of the ID</a:t>
            </a:r>
          </a:p>
          <a:p>
            <a:r>
              <a:rPr lang="en-US" sz="1800" dirty="0" smtClean="0"/>
              <a:t>Jose Enrique Garcia, Commissioning of the SCT</a:t>
            </a:r>
          </a:p>
          <a:p>
            <a:r>
              <a:rPr lang="en-US" sz="1800" dirty="0" smtClean="0"/>
              <a:t>Paul </a:t>
            </a:r>
            <a:r>
              <a:rPr lang="en-US" sz="1800" dirty="0" err="1" smtClean="0"/>
              <a:t>Dervan</a:t>
            </a:r>
            <a:r>
              <a:rPr lang="en-US" sz="1800" dirty="0" smtClean="0"/>
              <a:t>, SCT upgrade for </a:t>
            </a:r>
            <a:r>
              <a:rPr lang="en-US" sz="1800" dirty="0" err="1" smtClean="0"/>
              <a:t>SuperLHC</a:t>
            </a:r>
            <a:endParaRPr lang="en-US" sz="1800" dirty="0" smtClean="0"/>
          </a:p>
          <a:p>
            <a:r>
              <a:rPr lang="en-US" sz="1800" dirty="0" err="1" smtClean="0"/>
              <a:t>Enrico</a:t>
            </a:r>
            <a:r>
              <a:rPr lang="en-US" sz="1800" dirty="0" smtClean="0"/>
              <a:t> </a:t>
            </a:r>
            <a:r>
              <a:rPr lang="en-US" sz="1800" dirty="0" err="1" smtClean="0"/>
              <a:t>Giulio</a:t>
            </a:r>
            <a:r>
              <a:rPr lang="en-US" sz="1800" dirty="0" smtClean="0"/>
              <a:t> </a:t>
            </a:r>
            <a:r>
              <a:rPr lang="en-US" sz="1800" dirty="0" err="1" smtClean="0"/>
              <a:t>Villani</a:t>
            </a:r>
            <a:r>
              <a:rPr lang="en-US" sz="1800" dirty="0" smtClean="0"/>
              <a:t>, SCT upgrade for </a:t>
            </a:r>
            <a:r>
              <a:rPr lang="en-US" sz="1800" dirty="0" err="1" smtClean="0"/>
              <a:t>SuperLHC</a:t>
            </a:r>
            <a:endParaRPr lang="en-US" sz="1800" dirty="0" smtClean="0"/>
          </a:p>
          <a:p>
            <a:r>
              <a:rPr lang="en-US" sz="1800" dirty="0" smtClean="0"/>
              <a:t>Andrea </a:t>
            </a:r>
            <a:r>
              <a:rPr lang="en-US" sz="1800" dirty="0" err="1" smtClean="0"/>
              <a:t>Bocci</a:t>
            </a:r>
            <a:r>
              <a:rPr lang="en-US" sz="1800" dirty="0" smtClean="0"/>
              <a:t>, </a:t>
            </a:r>
            <a:r>
              <a:rPr lang="en-US" sz="1800" dirty="0" smtClean="0"/>
              <a:t>Commissioning of the TRT</a:t>
            </a:r>
          </a:p>
          <a:p>
            <a:r>
              <a:rPr lang="en-US" sz="1800" dirty="0" smtClean="0"/>
              <a:t>Zachary Marshall</a:t>
            </a:r>
            <a:r>
              <a:rPr lang="en-US" sz="1800" dirty="0" smtClean="0"/>
              <a:t>, </a:t>
            </a:r>
            <a:r>
              <a:rPr lang="en-US" sz="1800" dirty="0" smtClean="0"/>
              <a:t>ATLAS simulation software</a:t>
            </a:r>
          </a:p>
          <a:p>
            <a:r>
              <a:rPr lang="en-US" sz="1800" dirty="0" smtClean="0"/>
              <a:t>Christian Schmitt, Commissioning of reconstruction software</a:t>
            </a:r>
          </a:p>
          <a:p>
            <a:r>
              <a:rPr lang="en-US" sz="1800" dirty="0" smtClean="0"/>
              <a:t>Elena </a:t>
            </a:r>
            <a:r>
              <a:rPr lang="en-US" sz="1800" dirty="0" err="1" smtClean="0"/>
              <a:t>Solfaroli</a:t>
            </a:r>
            <a:r>
              <a:rPr lang="en-US" sz="1800" dirty="0" smtClean="0"/>
              <a:t> </a:t>
            </a:r>
            <a:r>
              <a:rPr lang="en-US" sz="1800" dirty="0" err="1" smtClean="0"/>
              <a:t>Camillocci</a:t>
            </a:r>
            <a:r>
              <a:rPr lang="en-US" sz="1800" dirty="0" smtClean="0"/>
              <a:t>, </a:t>
            </a:r>
            <a:r>
              <a:rPr lang="en-US" sz="1800" dirty="0" smtClean="0"/>
              <a:t>Data quality assessment in MDT calibration</a:t>
            </a:r>
          </a:p>
          <a:p>
            <a:r>
              <a:rPr lang="en-US" sz="1800" dirty="0" err="1" smtClean="0"/>
              <a:t>Wainer</a:t>
            </a:r>
            <a:r>
              <a:rPr lang="en-US" sz="1800" dirty="0" smtClean="0"/>
              <a:t> </a:t>
            </a:r>
            <a:r>
              <a:rPr lang="en-US" sz="1800" dirty="0" err="1" smtClean="0"/>
              <a:t>Vandelli</a:t>
            </a:r>
            <a:r>
              <a:rPr lang="en-US" sz="1800" dirty="0" smtClean="0"/>
              <a:t>, Readiness of Trigger and DAQ</a:t>
            </a:r>
          </a:p>
          <a:p>
            <a:r>
              <a:rPr lang="en-US" sz="1800" dirty="0" err="1" smtClean="0"/>
              <a:t>Jiri</a:t>
            </a:r>
            <a:r>
              <a:rPr lang="en-US" sz="1800" dirty="0" smtClean="0"/>
              <a:t> </a:t>
            </a:r>
            <a:r>
              <a:rPr lang="en-US" sz="1800" dirty="0" err="1" smtClean="0"/>
              <a:t>Masik</a:t>
            </a:r>
            <a:r>
              <a:rPr lang="en-US" sz="1800" dirty="0" smtClean="0"/>
              <a:t>, Trigger system in first collisions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The ATLAS detector</a:t>
            </a:r>
            <a:endParaRPr lang="en-US" dirty="0"/>
          </a:p>
        </p:txBody>
      </p:sp>
      <p:pic>
        <p:nvPicPr>
          <p:cNvPr id="4" name="Picture 4" descr="FullDetecto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6699" y="1524002"/>
            <a:ext cx="6949101" cy="4487872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/>
          </p:cNvSpPr>
          <p:nvPr/>
        </p:nvSpPr>
        <p:spPr bwMode="auto">
          <a:xfrm>
            <a:off x="1150620" y="2667000"/>
            <a:ext cx="297180" cy="2971800"/>
          </a:xfrm>
          <a:prstGeom prst="leftBrace">
            <a:avLst>
              <a:gd name="adj1" fmla="val 191667"/>
              <a:gd name="adj2" fmla="val 50000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7200" y="3863009"/>
            <a:ext cx="741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0033CC"/>
                </a:solidFill>
              </a:rPr>
              <a:t>24 m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0" y="762000"/>
            <a:ext cx="5638800" cy="914399"/>
            <a:chOff x="1676400" y="908539"/>
            <a:chExt cx="6248400" cy="844060"/>
          </a:xfrm>
        </p:grpSpPr>
        <p:sp>
          <p:nvSpPr>
            <p:cNvPr id="8" name="AutoShape 5"/>
            <p:cNvSpPr>
              <a:spLocks/>
            </p:cNvSpPr>
            <p:nvPr/>
          </p:nvSpPr>
          <p:spPr bwMode="auto">
            <a:xfrm rot="16200000">
              <a:off x="4533900" y="-1638300"/>
              <a:ext cx="533399" cy="6248400"/>
            </a:xfrm>
            <a:prstGeom prst="rightBrace">
              <a:avLst>
                <a:gd name="adj1" fmla="val 179167"/>
                <a:gd name="adj2" fmla="val 50000"/>
              </a:avLst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631724" y="908539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dirty="0">
                  <a:solidFill>
                    <a:srgbClr val="0033CC"/>
                  </a:solidFill>
                </a:rPr>
                <a:t>45 m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" y="502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0033CC"/>
                </a:solidFill>
              </a:rPr>
              <a:t>7000 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Oct 2008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Palestini: ATLAS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77000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Ref.: “The ATLAS Experiment at the CERN LHC”, 2008 JINST 3 S08003 (</a:t>
            </a:r>
            <a:r>
              <a:rPr lang="en-US" sz="1400" u="sng" dirty="0" smtClean="0">
                <a:hlinkClick r:id="rId4"/>
              </a:rPr>
              <a:t>http://www.iop.org/EJ/toc/1748-0221/3/08</a:t>
            </a:r>
            <a:r>
              <a:rPr lang="en-US" sz="1400" u="sng" dirty="0" smtClean="0"/>
              <a:t>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of the last components</a:t>
            </a:r>
            <a:endParaRPr lang="en-US" dirty="0"/>
          </a:p>
        </p:txBody>
      </p:sp>
      <p:pic>
        <p:nvPicPr>
          <p:cNvPr id="4" name="Picture 6" descr="SmallMuonWheelLower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3663271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16764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of Small Wheels of Muon End-Cap in Feb-Mar 08 </a:t>
            </a:r>
            <a:endParaRPr lang="en-US" dirty="0"/>
          </a:p>
        </p:txBody>
      </p:sp>
      <p:pic>
        <p:nvPicPr>
          <p:cNvPr id="7" name="Picture 6" descr="PixelCablingApril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059935"/>
            <a:ext cx="2209800" cy="2369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4800" y="1752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Cabling of Pixel detector in spring 08</a:t>
            </a:r>
            <a:endParaRPr lang="en-US" dirty="0"/>
          </a:p>
        </p:txBody>
      </p:sp>
      <p:pic>
        <p:nvPicPr>
          <p:cNvPr id="9" name="Picture 8" descr="EO-June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619250"/>
            <a:ext cx="2163881" cy="32387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724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Completion of outer station of Muon End-Cap in June 08 </a:t>
            </a:r>
            <a:endParaRPr lang="en-US" dirty="0"/>
          </a:p>
        </p:txBody>
      </p:sp>
      <p:pic>
        <p:nvPicPr>
          <p:cNvPr id="12" name="Picture 11" descr="BeamPipeclosedJune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632200"/>
            <a:ext cx="4038600" cy="269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5400" y="6336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beam-pipe closed in June 08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Oct 2008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the full magnet system</a:t>
            </a:r>
            <a:endParaRPr lang="en-US" dirty="0"/>
          </a:p>
        </p:txBody>
      </p:sp>
      <p:pic>
        <p:nvPicPr>
          <p:cNvPr id="4" name="Picture 11" descr="BT-SC combined test Jul 08"/>
          <p:cNvPicPr>
            <a:picLocks noChangeAspect="1" noChangeArrowheads="1"/>
          </p:cNvPicPr>
          <p:nvPr/>
        </p:nvPicPr>
        <p:blipFill>
          <a:blip r:embed="rId2"/>
          <a:srcRect b="3175"/>
          <a:stretch>
            <a:fillRect/>
          </a:stretch>
        </p:blipFill>
        <p:spPr bwMode="auto">
          <a:xfrm>
            <a:off x="0" y="914401"/>
            <a:ext cx="4343400" cy="27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My Documents\My Pictures\Tests\ECTA tetsJune-July08\ECTA 21 kA R and 20.5kA FD 20July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838" y="990600"/>
            <a:ext cx="4602162" cy="2501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ect-cm-layo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61" y="76200"/>
            <a:ext cx="1590639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35476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of End-Cap </a:t>
            </a:r>
            <a:r>
              <a:rPr lang="en-US" sz="1600" dirty="0" err="1" smtClean="0"/>
              <a:t>Toroid</a:t>
            </a:r>
            <a:r>
              <a:rPr lang="en-US" sz="1600" dirty="0" smtClean="0"/>
              <a:t> side A on July 20 (after leak repair)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of Barrel </a:t>
            </a:r>
            <a:r>
              <a:rPr lang="en-US" sz="1600" dirty="0" err="1" smtClean="0"/>
              <a:t>Toroid</a:t>
            </a:r>
            <a:r>
              <a:rPr lang="en-US" sz="1600" dirty="0" smtClean="0"/>
              <a:t> and Solenoid on July 23-24</a:t>
            </a:r>
            <a:endParaRPr lang="en-US" sz="1600" dirty="0"/>
          </a:p>
        </p:txBody>
      </p:sp>
      <p:pic>
        <p:nvPicPr>
          <p:cNvPr id="9" name="Picture 6" descr="ABC 20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 r="11003" b="12445"/>
          <a:stretch>
            <a:fillRect/>
          </a:stretch>
        </p:blipFill>
        <p:spPr bwMode="auto">
          <a:xfrm>
            <a:off x="152400" y="42672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560504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of all (3) </a:t>
            </a:r>
            <a:r>
              <a:rPr lang="en-US" sz="1600" dirty="0" err="1" smtClean="0"/>
              <a:t>Toroids</a:t>
            </a:r>
            <a:r>
              <a:rPr lang="en-US" sz="1600" dirty="0" smtClean="0"/>
              <a:t> together on Aug 4</a:t>
            </a:r>
            <a:endParaRPr lang="en-US" sz="1600" dirty="0"/>
          </a:p>
        </p:txBody>
      </p:sp>
      <p:pic>
        <p:nvPicPr>
          <p:cNvPr id="11" name="Picture 9" descr="ABC-S test 22-25Aug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275633"/>
            <a:ext cx="4419600" cy="250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57800" y="4800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ll magnets (4) tested together tested together repeatedly from on Aug 22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6096000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20.5 / 7.63 kA</a:t>
            </a:r>
            <a:endParaRPr lang="en-US" sz="1200" dirty="0"/>
          </a:p>
        </p:txBody>
      </p:sp>
      <p:pic>
        <p:nvPicPr>
          <p:cNvPr id="14" name="Picture 2" descr="Solenoid chimney in BT fie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43569"/>
            <a:ext cx="1870075" cy="14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Detector commissioning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r>
              <a:rPr lang="en-US" dirty="0" smtClean="0"/>
              <a:t>The commissioning of the detector started in 2006 with the first Milestone Run and Technical Runs:</a:t>
            </a:r>
          </a:p>
          <a:p>
            <a:pPr lvl="1"/>
            <a:r>
              <a:rPr lang="en-US" dirty="0" smtClean="0"/>
              <a:t>Operate together the various subsystems (with local and central  Detector Control System), verify stability of hardware</a:t>
            </a:r>
          </a:p>
          <a:p>
            <a:pPr lvl="1"/>
            <a:r>
              <a:rPr lang="en-US" dirty="0" smtClean="0"/>
              <a:t>Develop and test data monitoring</a:t>
            </a:r>
          </a:p>
          <a:p>
            <a:pPr lvl="1"/>
            <a:r>
              <a:rPr lang="en-US" dirty="0" smtClean="0"/>
              <a:t>Check channel mapping, noise, timing</a:t>
            </a:r>
          </a:p>
          <a:p>
            <a:pPr lvl="1"/>
            <a:r>
              <a:rPr lang="en-US" dirty="0" smtClean="0"/>
              <a:t>Integrate into DAQ </a:t>
            </a:r>
          </a:p>
          <a:p>
            <a:pPr lvl="1"/>
            <a:r>
              <a:rPr lang="en-US" dirty="0" smtClean="0"/>
              <a:t>Commission and operate trigger systems (cosmic rays)</a:t>
            </a:r>
          </a:p>
          <a:p>
            <a:pPr lvl="1"/>
            <a:r>
              <a:rPr lang="en-US" dirty="0" smtClean="0"/>
              <a:t>Develop and test calibration procedures</a:t>
            </a:r>
          </a:p>
          <a:p>
            <a:pPr lvl="1"/>
            <a:r>
              <a:rPr lang="en-US" dirty="0" smtClean="0"/>
              <a:t>Acquire and process data, make first test of track-based calibration and alignment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Inner Detector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473"/>
          <a:stretch>
            <a:fillRect/>
          </a:stretch>
        </p:blipFill>
        <p:spPr bwMode="auto">
          <a:xfrm>
            <a:off x="228600" y="990600"/>
            <a:ext cx="4038600" cy="26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8862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and goals: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Si pixels, Si strips , straw tubes, </a:t>
            </a:r>
            <a:r>
              <a:rPr lang="en-CA" dirty="0"/>
              <a:t>|</a:t>
            </a:r>
            <a:r>
              <a:rPr lang="en-CA" dirty="0">
                <a:sym typeface="Symbol" pitchFamily="18" charset="2"/>
              </a:rPr>
              <a:t>|</a:t>
            </a:r>
            <a:r>
              <a:rPr lang="en-US" dirty="0">
                <a:cs typeface="Tahoma" pitchFamily="34" charset="0"/>
                <a:sym typeface="Symbol" pitchFamily="18" charset="2"/>
              </a:rPr>
              <a:t>&lt;</a:t>
            </a:r>
            <a:r>
              <a:rPr lang="en-US" dirty="0" smtClean="0">
                <a:cs typeface="Tahoma" pitchFamily="34" charset="0"/>
                <a:sym typeface="Symbol" pitchFamily="18" charset="2"/>
              </a:rPr>
              <a:t>2.5 </a:t>
            </a:r>
            <a:r>
              <a:rPr lang="en-US" sz="1400" dirty="0" smtClean="0">
                <a:cs typeface="Tahoma" pitchFamily="34" charset="0"/>
                <a:sym typeface="Symbol" pitchFamily="18" charset="2"/>
              </a:rPr>
              <a:t>(&lt;2 TRT)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Pixel: 80 M channels, 3 layers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SCT: 8 layers, stereo pairs, 6.3 M </a:t>
            </a:r>
            <a:r>
              <a:rPr lang="en-US" dirty="0" err="1" smtClean="0"/>
              <a:t>ch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TRT: 350 k </a:t>
            </a:r>
            <a:r>
              <a:rPr lang="en-US" dirty="0" err="1" smtClean="0"/>
              <a:t>ch</a:t>
            </a:r>
            <a:r>
              <a:rPr lang="en-US" dirty="0" smtClean="0"/>
              <a:t>., typically 36 hits/track, transition radiation (e/</a:t>
            </a:r>
            <a:r>
              <a:rPr lang="en-US" dirty="0" smtClean="0">
                <a:sym typeface="Symbol"/>
              </a:rPr>
              <a:t>: 0.5-150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Operate in 2 T solenoid field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ym typeface="Symbol" pitchFamily="18" charset="2"/>
              </a:rPr>
              <a:t> </a:t>
            </a:r>
            <a:r>
              <a:rPr lang="en-CA" sz="1400" dirty="0" err="1" smtClean="0">
                <a:sym typeface="Symbol" pitchFamily="18" charset="2"/>
              </a:rPr>
              <a:t>p</a:t>
            </a:r>
            <a:r>
              <a:rPr lang="en-CA" sz="1400" baseline="-25000" dirty="0" err="1" smtClean="0">
                <a:sym typeface="Symbol" pitchFamily="18" charset="2"/>
              </a:rPr>
              <a:t>T</a:t>
            </a:r>
            <a:r>
              <a:rPr lang="en-CA" baseline="-25000" dirty="0" smtClean="0">
                <a:sym typeface="Symbol" pitchFamily="18" charset="2"/>
              </a:rPr>
              <a:t> </a:t>
            </a:r>
            <a:r>
              <a:rPr lang="en-CA" dirty="0" smtClean="0">
                <a:sym typeface="Symbol" pitchFamily="18" charset="2"/>
              </a:rPr>
              <a:t>/</a:t>
            </a:r>
            <a:r>
              <a:rPr lang="en-CA" dirty="0" err="1">
                <a:sym typeface="Symbol" pitchFamily="18" charset="2"/>
              </a:rPr>
              <a:t>p</a:t>
            </a:r>
            <a:r>
              <a:rPr lang="en-CA" baseline="-25000" dirty="0" err="1">
                <a:sym typeface="Symbol" pitchFamily="18" charset="2"/>
              </a:rPr>
              <a:t>T</a:t>
            </a:r>
            <a:r>
              <a:rPr lang="en-CA" dirty="0">
                <a:sym typeface="Symbol" pitchFamily="18" charset="2"/>
              </a:rPr>
              <a:t> </a:t>
            </a:r>
            <a:r>
              <a:rPr lang="en-CA" dirty="0" smtClean="0">
                <a:sym typeface="Symbol"/>
              </a:rPr>
              <a:t></a:t>
            </a:r>
            <a:r>
              <a:rPr lang="en-CA" dirty="0" smtClean="0">
                <a:sym typeface="Symbol" pitchFamily="18" charset="2"/>
              </a:rPr>
              <a:t> </a:t>
            </a:r>
            <a:r>
              <a:rPr lang="en-CA" dirty="0">
                <a:sym typeface="Symbol" pitchFamily="18" charset="2"/>
              </a:rPr>
              <a:t>0.05% </a:t>
            </a:r>
            <a:r>
              <a:rPr lang="en-CA" dirty="0" err="1">
                <a:sym typeface="Symbol" pitchFamily="18" charset="2"/>
              </a:rPr>
              <a:t>p</a:t>
            </a:r>
            <a:r>
              <a:rPr lang="en-CA" baseline="-25000" dirty="0" err="1">
                <a:sym typeface="Symbol" pitchFamily="18" charset="2"/>
              </a:rPr>
              <a:t>T</a:t>
            </a:r>
            <a:r>
              <a:rPr lang="en-CA" dirty="0">
                <a:sym typeface="Symbol" pitchFamily="18" charset="2"/>
              </a:rPr>
              <a:t>  1</a:t>
            </a:r>
            <a:r>
              <a:rPr lang="en-CA" dirty="0" smtClean="0">
                <a:sym typeface="Symbol" pitchFamily="18" charset="2"/>
              </a:rPr>
              <a:t>%</a:t>
            </a:r>
            <a:endParaRPr lang="en-CA" sz="1600" dirty="0" smtClean="0">
              <a:cs typeface="Tahoma" pitchFamily="34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143000"/>
            <a:ext cx="4800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Status of commissioning: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Pixel delayed by difficulties with cooling, could only start in August after beam-pipe bake-out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Currently 94 % of the module are active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Cosmic ray tracks have been detected together with SCT from mid-September.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28" descr="pix2"/>
          <p:cNvPicPr>
            <a:picLocks noChangeAspect="1" noChangeArrowheads="1"/>
          </p:cNvPicPr>
          <p:nvPr/>
        </p:nvPicPr>
        <p:blipFill>
          <a:blip r:embed="rId3"/>
          <a:srcRect t="5348" r="32813"/>
          <a:stretch>
            <a:fillRect/>
          </a:stretch>
        </p:blipFill>
        <p:spPr bwMode="auto">
          <a:xfrm>
            <a:off x="4876800" y="2895600"/>
            <a:ext cx="3352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0" y="6324600"/>
            <a:ext cx="2663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6+1 points in Pixel, 8 points in SCT</a:t>
            </a:r>
            <a:endParaRPr lang="en-US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TRT commissioning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RTillum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5259540" cy="5058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26670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map (many events) in TRT/barrel , projected to   z = 0, from cosmic-ray run    in June 08.</a:t>
            </a:r>
          </a:p>
          <a:p>
            <a:r>
              <a:rPr lang="en-US" dirty="0" smtClean="0"/>
              <a:t>Color maps different track time (within </a:t>
            </a:r>
            <a:r>
              <a:rPr lang="en-US" dirty="0" smtClean="0">
                <a:sym typeface="Symbol"/>
              </a:rPr>
              <a:t> 35 ns, due different triggering devices).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043-FA4D-4A0C-9BAE-B75D3CFF1F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Palestini: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2970</Words>
  <Application>Microsoft Office PowerPoint</Application>
  <PresentationFormat>On-screen Show (4:3)</PresentationFormat>
  <Paragraphs>456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Custom Design</vt:lpstr>
      <vt:lpstr>Status of ATLAS commissioning</vt:lpstr>
      <vt:lpstr>Slide 2</vt:lpstr>
      <vt:lpstr>Outline</vt:lpstr>
      <vt:lpstr>The ATLAS detector</vt:lpstr>
      <vt:lpstr>Installation of the last components</vt:lpstr>
      <vt:lpstr>Test of the full magnet system</vt:lpstr>
      <vt:lpstr>Detector commissioning</vt:lpstr>
      <vt:lpstr>Inner Detector</vt:lpstr>
      <vt:lpstr> TRT commissioning</vt:lpstr>
      <vt:lpstr>Calorimeters</vt:lpstr>
      <vt:lpstr>Calorimeters commissioning</vt:lpstr>
      <vt:lpstr>Muon Spectrometer</vt:lpstr>
      <vt:lpstr>Muon spectrometer commissioning</vt:lpstr>
      <vt:lpstr>TGC chambers</vt:lpstr>
      <vt:lpstr>Muon alignment system </vt:lpstr>
      <vt:lpstr>Combined cosmic runs</vt:lpstr>
      <vt:lpstr>First attempts of alignment in Inner Detector</vt:lpstr>
      <vt:lpstr>Cosmic events taken with magnets on</vt:lpstr>
      <vt:lpstr> ATLAS Trigger / DAQ Data flow</vt:lpstr>
      <vt:lpstr>DAQ commissioning</vt:lpstr>
      <vt:lpstr>Commissioning of computing model</vt:lpstr>
      <vt:lpstr>FDR II </vt:lpstr>
      <vt:lpstr>Memory and CPU for event processing</vt:lpstr>
      <vt:lpstr>Production and calibration streams</vt:lpstr>
      <vt:lpstr>wLCG Grid: Tier-0 and the 10 ATLAS Tier-1s</vt:lpstr>
      <vt:lpstr>Common Computing Readiness Challenge CCRC Phase 2</vt:lpstr>
      <vt:lpstr>Preparation of physics studies</vt:lpstr>
      <vt:lpstr>Detector and trigger for first LHC beams</vt:lpstr>
      <vt:lpstr>First beams from LHC on Sept. 10 - 12</vt:lpstr>
      <vt:lpstr>Timing of Level-1 triggers</vt:lpstr>
      <vt:lpstr> </vt:lpstr>
      <vt:lpstr>Slide 32</vt:lpstr>
      <vt:lpstr>Conclusion</vt:lpstr>
      <vt:lpstr>Additional ATLAS presentations at this workshop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ATLAS commissioning</dc:title>
  <dc:creator>palesti2</dc:creator>
  <cp:lastModifiedBy>palesti2</cp:lastModifiedBy>
  <cp:revision>105</cp:revision>
  <dcterms:created xsi:type="dcterms:W3CDTF">2008-09-24T07:26:02Z</dcterms:created>
  <dcterms:modified xsi:type="dcterms:W3CDTF">2008-10-10T11:21:01Z</dcterms:modified>
</cp:coreProperties>
</file>